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9.xml" ContentType="application/vnd.openxmlformats-officedocument.presentationml.notesSlide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2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3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5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573" r:id="rId5"/>
    <p:sldId id="619" r:id="rId6"/>
    <p:sldId id="615" r:id="rId7"/>
    <p:sldId id="616" r:id="rId8"/>
    <p:sldId id="617" r:id="rId9"/>
    <p:sldId id="620" r:id="rId10"/>
    <p:sldId id="623" r:id="rId11"/>
    <p:sldId id="622" r:id="rId12"/>
    <p:sldId id="568" r:id="rId13"/>
    <p:sldId id="601" r:id="rId14"/>
    <p:sldId id="599" r:id="rId15"/>
    <p:sldId id="600" r:id="rId16"/>
    <p:sldId id="602" r:id="rId17"/>
    <p:sldId id="583" r:id="rId18"/>
    <p:sldId id="604" r:id="rId19"/>
    <p:sldId id="605" r:id="rId20"/>
    <p:sldId id="582" r:id="rId21"/>
    <p:sldId id="626" r:id="rId22"/>
    <p:sldId id="629" r:id="rId23"/>
    <p:sldId id="587" r:id="rId24"/>
    <p:sldId id="284" r:id="rId25"/>
  </p:sldIdLst>
  <p:sldSz cx="11520488" cy="6480175"/>
  <p:notesSz cx="6858000" cy="9144000"/>
  <p:custDataLst>
    <p:tags r:id="rId28"/>
  </p:custDataLst>
  <p:defaultTextStyle>
    <a:defPPr>
      <a:defRPr lang="de-DE"/>
    </a:defPPr>
    <a:lvl1pPr marL="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6EB"/>
    <a:srgbClr val="5500B4"/>
    <a:srgbClr val="DC4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1" autoAdjust="0"/>
    <p:restoredTop sz="80922" autoAdjust="0"/>
  </p:normalViewPr>
  <p:slideViewPr>
    <p:cSldViewPr>
      <p:cViewPr varScale="1">
        <p:scale>
          <a:sx n="109" d="100"/>
          <a:sy n="109" d="100"/>
        </p:scale>
        <p:origin x="972" y="108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7" d="100"/>
          <a:sy n="117" d="100"/>
        </p:scale>
        <p:origin x="6512" y="17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Tabelle1!$A$2</c:f>
              <c:strCache>
                <c:ptCount val="1"/>
                <c:pt idx="0">
                  <c:v>VVV</c:v>
                </c:pt>
              </c:strCache>
            </c:strRef>
          </c:tx>
          <c:spPr>
            <a:solidFill>
              <a:srgbClr val="52C9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Tabelle1!$B$1:$C$1</c:f>
              <c:strCache>
                <c:ptCount val="2"/>
                <c:pt idx="0">
                  <c:v>Music</c:v>
                </c:pt>
                <c:pt idx="1">
                  <c:v>Gaming</c:v>
                </c:pt>
              </c:strCache>
            </c:strRef>
          </c:cat>
          <c:val>
            <c:numRef>
              <c:f>Tabelle1!$B$2:$C$2</c:f>
              <c:numCache>
                <c:formatCode>General</c:formatCode>
                <c:ptCount val="2"/>
                <c:pt idx="1">
                  <c:v>91.57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EB-4AD3-B687-0530E7B418FE}"/>
            </c:ext>
          </c:extLst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WWW</c:v>
                </c:pt>
              </c:strCache>
            </c:strRef>
          </c:tx>
          <c:spPr>
            <a:solidFill>
              <a:srgbClr val="0091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Tabelle1!$B$1:$C$1</c:f>
              <c:strCache>
                <c:ptCount val="2"/>
                <c:pt idx="0">
                  <c:v>Music</c:v>
                </c:pt>
                <c:pt idx="1">
                  <c:v>Gaming</c:v>
                </c:pt>
              </c:strCache>
            </c:strRef>
          </c:cat>
          <c:val>
            <c:numRef>
              <c:f>Tabelle1!$B$3:$C$3</c:f>
              <c:numCache>
                <c:formatCode>General</c:formatCode>
                <c:ptCount val="2"/>
                <c:pt idx="0">
                  <c:v>28.6</c:v>
                </c:pt>
                <c:pt idx="1">
                  <c:v>170.23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EB-4AD3-B687-0530E7B418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100"/>
        <c:axId val="1230651007"/>
        <c:axId val="123063894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rgbClr val="1446EB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200" b="0" i="0" u="none" strike="noStrike" kern="1200" baseline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Tabelle1!$B$1:$C$1</c15:sqref>
                        </c15:formulaRef>
                      </c:ext>
                    </c:extLst>
                    <c:strCache>
                      <c:ptCount val="2"/>
                      <c:pt idx="0">
                        <c:v>Music</c:v>
                      </c:pt>
                      <c:pt idx="1">
                        <c:v>Gaming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3CEB-4AD3-B687-0530E7B418FE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rgbClr val="041E9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200" b="0" i="0" u="none" strike="noStrike" kern="1200" baseline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Tabelle1!$B$1:$C$1</c15:sqref>
                        </c15:formulaRef>
                      </c:ext>
                    </c:extLst>
                    <c:strCache>
                      <c:ptCount val="2"/>
                      <c:pt idx="0">
                        <c:v>Music</c:v>
                      </c:pt>
                      <c:pt idx="1">
                        <c:v>Gaming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CEB-4AD3-B687-0530E7B418FE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rgbClr val="5500B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200" b="0" i="0" u="none" strike="noStrike" kern="1200" baseline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Tabelle1!$B$1:$C$1</c15:sqref>
                        </c15:formulaRef>
                      </c:ext>
                    </c:extLst>
                    <c:strCache>
                      <c:ptCount val="2"/>
                      <c:pt idx="0">
                        <c:v>Music</c:v>
                      </c:pt>
                      <c:pt idx="1">
                        <c:v>Gaming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CEB-4AD3-B687-0530E7B418FE}"/>
                  </c:ext>
                </c:extLst>
              </c15:ser>
            </c15:filteredBarSeries>
          </c:ext>
        </c:extLst>
      </c:barChart>
      <c:catAx>
        <c:axId val="1230651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rgbClr val="001A5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30638943"/>
        <c:crosses val="autoZero"/>
        <c:auto val="1"/>
        <c:lblAlgn val="ctr"/>
        <c:lblOffset val="100"/>
        <c:noMultiLvlLbl val="0"/>
      </c:catAx>
      <c:valAx>
        <c:axId val="12306389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2023/2024 Revenue Billion €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30651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rgbClr val="000000"/>
          </a:solidFill>
        </a:defRPr>
      </a:pPr>
      <a:endParaRPr lang="de-DE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Tabelle1!$A$2</c:f>
              <c:strCache>
                <c:ptCount val="1"/>
                <c:pt idx="0">
                  <c:v>VVV</c:v>
                </c:pt>
              </c:strCache>
            </c:strRef>
          </c:tx>
          <c:spPr>
            <a:solidFill>
              <a:srgbClr val="52C9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Tabelle1!$B$1:$C$1</c:f>
              <c:strCache>
                <c:ptCount val="2"/>
                <c:pt idx="0">
                  <c:v>Music</c:v>
                </c:pt>
                <c:pt idx="1">
                  <c:v>Gaming</c:v>
                </c:pt>
              </c:strCache>
            </c:strRef>
          </c:cat>
          <c:val>
            <c:numRef>
              <c:f>Tabelle1!$B$2:$C$2</c:f>
              <c:numCache>
                <c:formatCode>General</c:formatCode>
                <c:ptCount val="2"/>
                <c:pt idx="1">
                  <c:v>91.57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EB-4AD3-B687-0530E7B418FE}"/>
            </c:ext>
          </c:extLst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WWW</c:v>
                </c:pt>
              </c:strCache>
            </c:strRef>
          </c:tx>
          <c:spPr>
            <a:solidFill>
              <a:srgbClr val="0091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Tabelle1!$B$1:$C$1</c:f>
              <c:strCache>
                <c:ptCount val="2"/>
                <c:pt idx="0">
                  <c:v>Music</c:v>
                </c:pt>
                <c:pt idx="1">
                  <c:v>Gaming</c:v>
                </c:pt>
              </c:strCache>
            </c:strRef>
          </c:cat>
          <c:val>
            <c:numRef>
              <c:f>Tabelle1!$B$3:$C$3</c:f>
              <c:numCache>
                <c:formatCode>General</c:formatCode>
                <c:ptCount val="2"/>
                <c:pt idx="0">
                  <c:v>28.6</c:v>
                </c:pt>
                <c:pt idx="1">
                  <c:v>170.23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EB-4AD3-B687-0530E7B418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100"/>
        <c:axId val="1230651007"/>
        <c:axId val="123063894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rgbClr val="1446EB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200" b="0" i="0" u="none" strike="noStrike" kern="1200" baseline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Tabelle1!$B$1:$C$1</c15:sqref>
                        </c15:formulaRef>
                      </c:ext>
                    </c:extLst>
                    <c:strCache>
                      <c:ptCount val="2"/>
                      <c:pt idx="0">
                        <c:v>Music</c:v>
                      </c:pt>
                      <c:pt idx="1">
                        <c:v>Gaming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3CEB-4AD3-B687-0530E7B418FE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rgbClr val="041E9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200" b="0" i="0" u="none" strike="noStrike" kern="1200" baseline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Tabelle1!$B$1:$C$1</c15:sqref>
                        </c15:formulaRef>
                      </c:ext>
                    </c:extLst>
                    <c:strCache>
                      <c:ptCount val="2"/>
                      <c:pt idx="0">
                        <c:v>Music</c:v>
                      </c:pt>
                      <c:pt idx="1">
                        <c:v>Gaming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CEB-4AD3-B687-0530E7B418FE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rgbClr val="5500B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200" b="0" i="0" u="none" strike="noStrike" kern="1200" baseline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Tabelle1!$B$1:$C$1</c15:sqref>
                        </c15:formulaRef>
                      </c:ext>
                    </c:extLst>
                    <c:strCache>
                      <c:ptCount val="2"/>
                      <c:pt idx="0">
                        <c:v>Music</c:v>
                      </c:pt>
                      <c:pt idx="1">
                        <c:v>Gaming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Tabelle1!#REF!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CEB-4AD3-B687-0530E7B418FE}"/>
                  </c:ext>
                </c:extLst>
              </c15:ser>
            </c15:filteredBarSeries>
          </c:ext>
        </c:extLst>
      </c:barChart>
      <c:catAx>
        <c:axId val="1230651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rgbClr val="001A5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30638943"/>
        <c:crosses val="autoZero"/>
        <c:auto val="1"/>
        <c:lblAlgn val="ctr"/>
        <c:lblOffset val="100"/>
        <c:noMultiLvlLbl val="0"/>
      </c:catAx>
      <c:valAx>
        <c:axId val="12306389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2023/2024 Revenue Billion €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30651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rgbClr val="000000"/>
          </a:solidFill>
        </a:defRPr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rgbClr val="52C9FF"/>
  <a:srgbClr val="0091FF"/>
  <a:srgbClr val="1446EB"/>
  <a:srgbClr val="041E96"/>
  <a:srgbClr val="5500B4"/>
  <a:srgbClr val="A200E6"/>
  <a:srgbClr val="DC46F3"/>
  <a:srgbClr val="001A54"/>
  <a:srgbClr val="FFD800"/>
  <a:srgbClr val="80D800"/>
  <a:srgbClr val="001A54"/>
  <a:srgbClr val="001A54"/>
  <a:srgbClr val="001A54"/>
  <a:srgbClr val="001A5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rgbClr val="52C9FF"/>
  <a:srgbClr val="0091FF"/>
  <a:srgbClr val="1446EB"/>
  <a:srgbClr val="041E96"/>
  <a:srgbClr val="5500B4"/>
  <a:srgbClr val="A200E6"/>
  <a:srgbClr val="DC46F3"/>
  <a:srgbClr val="001A54"/>
  <a:srgbClr val="FFD800"/>
  <a:srgbClr val="80D800"/>
  <a:srgbClr val="001A54"/>
  <a:srgbClr val="001A54"/>
  <a:srgbClr val="001A54"/>
  <a:srgbClr val="001A5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20E2-C5B0-C94F-BB9D-7D44B72CB4F7}" type="datetimeFigureOut">
              <a:t>22.11.2024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46829-E818-5348-BB73-2146BF0C3B3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300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EEB27-5DB9-4776-AC7D-5FC4C268240D}" type="datetimeFigureOut">
              <a:rPr lang="de-DE" smtClean="0"/>
              <a:t>22.11.2024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F7FA-3984-4F9D-BF36-30DAB3280D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752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096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AED3-CBFA-42F4-F98B-110B8DFB7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E4C785-ECB9-DEF3-43AE-C4F6C109A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687D7E-9D33-3E15-54B0-984B276C3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A8BD1F-A88E-8B8F-686E-95D713B0C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164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Game Store: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opportunity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35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10E5D-CBE5-FEEE-55FF-9EFC79721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F227579-7C21-1D1A-CA78-4C2363EDC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161883-5971-CC10-15CC-61F7383D9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307A3D-8CE1-1236-0FE1-107C1D363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16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717A-3BBC-449E-FCE6-325D8349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7BB783-8A83-7EC9-3697-9B48F99B4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7EB41B7-9B5E-3039-45C4-7BADD0BB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driver</a:t>
            </a:r>
            <a:r>
              <a:rPr lang="de-DE" dirty="0"/>
              <a:t> </a:t>
            </a:r>
            <a:r>
              <a:rPr lang="de-DE" dirty="0" err="1"/>
              <a:t>participate</a:t>
            </a:r>
            <a:r>
              <a:rPr lang="de-DE" dirty="0"/>
              <a:t>: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stats</a:t>
            </a:r>
            <a:r>
              <a:rPr lang="de-DE" dirty="0"/>
              <a:t> visible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Ankaios</a:t>
            </a:r>
            <a:r>
              <a:rPr lang="de-DE" dirty="0"/>
              <a:t> Dashboard in HMI / </a:t>
            </a:r>
            <a:r>
              <a:rPr lang="de-DE" dirty="0" err="1"/>
              <a:t>Headup</a:t>
            </a:r>
            <a:r>
              <a:rPr lang="de-DE" dirty="0"/>
              <a:t>-Display</a:t>
            </a:r>
          </a:p>
          <a:p>
            <a:endParaRPr lang="de-DE" dirty="0"/>
          </a:p>
          <a:p>
            <a:r>
              <a:rPr lang="de-DE" dirty="0"/>
              <a:t>?? 5G Cloud Gaming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0D5ED-251C-CB81-2D02-7868D0A29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004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294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53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F2E3-515A-7403-5D6C-4542AF4E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F4445A7-14B4-0A34-9859-A00BD698C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ACBD9ED-D73D-C3BF-ACB3-C51448F82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EF10CD-8D66-4F05-109F-8EA02151E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905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540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Outlook: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Doom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pregnancy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stripes</a:t>
            </a:r>
            <a:endParaRPr lang="de-DE" dirty="0"/>
          </a:p>
          <a:p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serious</a:t>
            </a:r>
            <a:r>
              <a:rPr lang="de-DE" dirty="0"/>
              <a:t>: Go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dawning</a:t>
            </a:r>
            <a:r>
              <a:rPr lang="de-DE" dirty="0"/>
              <a:t> Cloud </a:t>
            </a:r>
            <a:r>
              <a:rPr lang="de-DE" dirty="0" err="1"/>
              <a:t>gaming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753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38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passengers</a:t>
            </a:r>
            <a:r>
              <a:rPr lang="de-DE" dirty="0"/>
              <a:t>?“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not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anymore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00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792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933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concrete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in </a:t>
            </a:r>
            <a:r>
              <a:rPr lang="de-DE" dirty="0" err="1"/>
              <a:t>very</a:t>
            </a:r>
            <a:r>
              <a:rPr lang="de-DE" dirty="0"/>
              <a:t> non-</a:t>
            </a: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-- at least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: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Pregnancy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r>
              <a:rPr lang="de-DE" dirty="0"/>
              <a:t>Choice at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Plain/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version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Digital </a:t>
            </a:r>
            <a:r>
              <a:rPr lang="de-DE" dirty="0" err="1"/>
              <a:t>version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65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A418B-7CCA-20C7-C454-9C026AFB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B84A194-9EF9-6FC1-1EF3-E7808A801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F9B2B9-3535-46F5-2D11-80F18DD69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Light </a:t>
            </a:r>
            <a:r>
              <a:rPr lang="de-DE" dirty="0" err="1"/>
              <a:t>sensor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Microcontroller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LEDs</a:t>
            </a:r>
          </a:p>
          <a:p>
            <a:pPr marL="171450" indent="-171450">
              <a:buFontTx/>
              <a:buChar char="-"/>
            </a:pPr>
            <a:r>
              <a:rPr lang="de-DE" dirty="0"/>
              <a:t>Batterie</a:t>
            </a:r>
          </a:p>
          <a:p>
            <a:pPr marL="0" indent="0">
              <a:buFontTx/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so </a:t>
            </a:r>
            <a:r>
              <a:rPr lang="de-DE" dirty="0" err="1"/>
              <a:t>good</a:t>
            </a:r>
            <a:r>
              <a:rPr lang="de-DE" dirty="0"/>
              <a:t>. But </a:t>
            </a:r>
            <a:r>
              <a:rPr lang="de-DE" dirty="0" err="1"/>
              <a:t>why</a:t>
            </a:r>
            <a:r>
              <a:rPr lang="de-DE" dirty="0"/>
              <a:t> ….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7FE252-48B0-E5E1-50A0-CCFC4437B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50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F752-F4BE-9005-5917-7A7CB928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E7EE46-B9CA-741B-7F24-794821279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18F4E13-3FEB-0649-B108-AE33840F1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strip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?!</a:t>
            </a:r>
          </a:p>
          <a:p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tech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?</a:t>
            </a:r>
          </a:p>
          <a:p>
            <a:r>
              <a:rPr lang="de-DE" dirty="0"/>
              <a:t>- LED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visible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Photosensor</a:t>
            </a:r>
            <a:r>
              <a:rPr lang="de-DE" dirty="0"/>
              <a:t>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1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Microcontroller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THAT‘S IT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So: Every </a:t>
            </a:r>
            <a:r>
              <a:rPr lang="de-DE" dirty="0" err="1"/>
              <a:t>business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business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9F025C-591A-52FB-68D0-1A30920BF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008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B6783-1C0D-821F-CEBC-50E12AEFE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8CD4E98-5F97-8664-91B3-C1CCC14C1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604D2A-026E-103C-1B39-BC1B9EF3A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People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digital </a:t>
            </a:r>
            <a:r>
              <a:rPr lang="de-DE" dirty="0" err="1"/>
              <a:t>version</a:t>
            </a:r>
            <a:r>
              <a:rPr lang="de-DE" dirty="0"/>
              <a:t>, and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: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WEEK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Eclipse-Toolboxes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Powerful Microcontroller</a:t>
            </a:r>
          </a:p>
          <a:p>
            <a:pPr marL="171450" indent="-171450">
              <a:buFontTx/>
              <a:buChar char="-"/>
            </a:pPr>
            <a:r>
              <a:rPr lang="de-DE" dirty="0"/>
              <a:t>Bluetooth interface </a:t>
            </a:r>
            <a:r>
              <a:rPr lang="de-DE" dirty="0" err="1"/>
              <a:t>to</a:t>
            </a:r>
            <a:r>
              <a:rPr lang="de-DE" dirty="0"/>
              <a:t> connect </a:t>
            </a:r>
            <a:r>
              <a:rPr lang="de-DE" dirty="0" err="1"/>
              <a:t>keyboard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… and </a:t>
            </a:r>
            <a:r>
              <a:rPr lang="de-DE" dirty="0" err="1"/>
              <a:t>capability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DOOM on </a:t>
            </a:r>
            <a:r>
              <a:rPr lang="de-DE" dirty="0" err="1"/>
              <a:t>it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pregnancy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: </a:t>
            </a:r>
            <a:r>
              <a:rPr lang="de-DE" dirty="0" err="1"/>
              <a:t>Why</a:t>
            </a:r>
            <a:r>
              <a:rPr lang="de-DE" dirty="0"/>
              <a:t> not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car</a:t>
            </a:r>
            <a:r>
              <a:rPr lang="de-DE" dirty="0"/>
              <a:t> and ist HPCs?</a:t>
            </a:r>
          </a:p>
          <a:p>
            <a:endParaRPr lang="de-DE" dirty="0"/>
          </a:p>
          <a:p>
            <a:r>
              <a:rPr lang="de-DE" dirty="0" err="1"/>
              <a:t>Let‘s</a:t>
            </a:r>
            <a:r>
              <a:rPr lang="de-DE" dirty="0"/>
              <a:t> PLAY BY WIRE, and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6D4BE5-D20F-0A16-405F-47B531644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4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07-615D-F01A-D7F5-069E48E36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028A3A-B1CE-9514-A208-554C390F6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751DE78-A2A0-52A4-5EF5-5B7874B15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STATISTA </a:t>
            </a:r>
            <a:r>
              <a:rPr lang="de-DE" dirty="0" err="1"/>
              <a:t>says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Already</a:t>
            </a:r>
            <a:r>
              <a:rPr lang="de-DE" dirty="0"/>
              <a:t> Mobile </a:t>
            </a:r>
            <a:r>
              <a:rPr lang="de-DE" dirty="0" err="1"/>
              <a:t>Gaming‘s</a:t>
            </a:r>
            <a:r>
              <a:rPr lang="de-DE" dirty="0"/>
              <a:t> </a:t>
            </a:r>
            <a:r>
              <a:rPr lang="de-DE" dirty="0" err="1"/>
              <a:t>revenue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&gt;3times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market‘s</a:t>
            </a:r>
            <a:r>
              <a:rPr lang="de-DE" dirty="0"/>
              <a:t> </a:t>
            </a:r>
            <a:r>
              <a:rPr lang="de-DE" dirty="0" err="1"/>
              <a:t>revenue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Still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rate </a:t>
            </a:r>
            <a:r>
              <a:rPr lang="de-DE" dirty="0" err="1"/>
              <a:t>of</a:t>
            </a:r>
            <a:r>
              <a:rPr lang="de-DE" dirty="0"/>
              <a:t> &gt;6%</a:t>
            </a:r>
          </a:p>
          <a:p>
            <a:pPr marL="171450" indent="-171450">
              <a:buFontTx/>
              <a:buChar char="-"/>
            </a:pPr>
            <a:r>
              <a:rPr lang="de-DE" dirty="0"/>
              <a:t>Average </a:t>
            </a:r>
            <a:r>
              <a:rPr lang="de-DE" dirty="0" err="1"/>
              <a:t>revenue</a:t>
            </a:r>
            <a:r>
              <a:rPr lang="de-DE" dirty="0"/>
              <a:t> per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&gt;50€ / a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784F89-1260-0509-84E7-438758208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187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8CCF-3E36-5FD9-CD3C-91C6B601C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379CAAD-6D45-463C-6064-50E78B8C4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995E13-1FDC-244F-3A56-C13CF1A3B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STATISTA </a:t>
            </a:r>
            <a:r>
              <a:rPr lang="de-DE" dirty="0" err="1"/>
              <a:t>says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Whole Video Games Market </a:t>
            </a:r>
            <a:r>
              <a:rPr lang="de-DE" dirty="0" err="1"/>
              <a:t>revenue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3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Mobile Games </a:t>
            </a:r>
            <a:r>
              <a:rPr lang="de-DE" dirty="0" err="1"/>
              <a:t>market</a:t>
            </a:r>
            <a:r>
              <a:rPr lang="de-DE" dirty="0"/>
              <a:t> (</a:t>
            </a:r>
            <a:r>
              <a:rPr lang="de-DE" dirty="0" err="1"/>
              <a:t>thus</a:t>
            </a:r>
            <a:r>
              <a:rPr lang="de-DE" dirty="0"/>
              <a:t> &gt;9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market‘s</a:t>
            </a:r>
            <a:r>
              <a:rPr lang="de-DE" dirty="0"/>
              <a:t> </a:t>
            </a:r>
            <a:r>
              <a:rPr lang="de-DE" dirty="0" err="1"/>
              <a:t>revenue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Still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rate </a:t>
            </a:r>
            <a:r>
              <a:rPr lang="de-DE" dirty="0" err="1"/>
              <a:t>of</a:t>
            </a:r>
            <a:r>
              <a:rPr lang="de-DE" dirty="0"/>
              <a:t> &gt;8%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3 </a:t>
            </a:r>
            <a:r>
              <a:rPr lang="de-DE" dirty="0" err="1"/>
              <a:t>years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Average </a:t>
            </a:r>
            <a:r>
              <a:rPr lang="de-DE" dirty="0" err="1"/>
              <a:t>revenue</a:t>
            </a:r>
            <a:r>
              <a:rPr lang="de-DE" dirty="0"/>
              <a:t> per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~120€ / 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opportunity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automotive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–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it!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BC76F-6C7B-870E-153E-EBABD3F5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110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94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67ECDBC6-A0EC-4C5B-9847-67069DDD4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22" name="Foliennummernplatzhalter 4">
            <a:extLst>
              <a:ext uri="{FF2B5EF4-FFF2-40B4-BE49-F238E27FC236}">
                <a16:creationId xmlns:a16="http://schemas.microsoft.com/office/drawing/2014/main" id="{E75DEFE7-5879-4104-847F-0952E148F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D5E4C93-51C5-4597-8CA9-B2334CFA6B4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871015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A34D6C70-9B9F-440C-9118-8C886093B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1520488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background picture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AEDBF7-EAD7-4A97-BAF0-B9AC481F7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4078843"/>
            <a:ext cx="10440988" cy="890032"/>
          </a:xfrm>
        </p:spPr>
        <p:txBody>
          <a:bodyPr anchor="b">
            <a:spAutoFit/>
          </a:bodyPr>
          <a:lstStyle>
            <a:lvl1pPr>
              <a:lnSpc>
                <a:spcPct val="90000"/>
              </a:lnSpc>
              <a:defRPr sz="6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A Short Statement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AD1742-691D-4813-997E-E3A9F53D8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4252BC-C4CD-4D6D-B7F8-1B4C2665A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44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144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B83318C4-BD94-43DC-9006-08A868883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8F0656A1-F47D-4352-8B2B-0ACAE4E82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AFAD9856-3C3B-41AA-8777-BA13CE8222E9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200E6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409937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D3F5FF"/>
                </a:solidFill>
              </a:defRPr>
            </a:lvl1pPr>
          </a:lstStyle>
          <a:p>
            <a:r>
              <a:rPr lang="en-US"/>
              <a:t>Insert Presentation Title</a:t>
            </a:r>
            <a:endParaRPr lang="en-US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2B9561BF-FEB5-4CA5-813F-2611C0CBE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B849EDEA-24A2-4C2D-A4BF-FD512C50E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B32981B4-3BC1-47D9-9ADF-F4F3B2058AF2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856243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81" userDrawn="1">
          <p15:clr>
            <a:srgbClr val="FBAE40"/>
          </p15:clr>
        </p15:guide>
        <p15:guide id="3" pos="5556">
          <p15:clr>
            <a:srgbClr val="FBAE40"/>
          </p15:clr>
        </p15:guide>
        <p15:guide id="4" orient="horz" pos="249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F906D935-205A-46E0-B7F7-AE8CD546FB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6452B407-9BA3-43DF-B838-3AB187064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6F00AF9B-1F52-4E4D-ABDB-C06334A65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D7207042-88FC-4C4A-8B3D-30F79C745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720775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0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2" y="-273"/>
            <a:ext cx="11520796" cy="6480448"/>
          </a:xfrm>
          <a:prstGeom prst="rect">
            <a:avLst/>
          </a:prstGeom>
        </p:spPr>
      </p:pic>
      <p:pic>
        <p:nvPicPr>
          <p:cNvPr id="20" name="IAV_Logo">
            <a:extLst>
              <a:ext uri="{FF2B5EF4-FFF2-40B4-BE49-F238E27FC236}">
                <a16:creationId xmlns:a16="http://schemas.microsoft.com/office/drawing/2014/main" id="{50DAB219-8AD2-42BC-9BBF-87F7082EE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337" y="4824263"/>
            <a:ext cx="2148511" cy="118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60414FB-02DF-445C-8438-D6E81B5F16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80DD142A-4252-487F-A3DD-82A7F3A7A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11" name="Foliennummernplatzhalter 4">
            <a:extLst>
              <a:ext uri="{FF2B5EF4-FFF2-40B4-BE49-F238E27FC236}">
                <a16:creationId xmlns:a16="http://schemas.microsoft.com/office/drawing/2014/main" id="{F17809BC-128B-4C78-873A-1EA2DD3BA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C044AB96-AD92-43A5-8A53-41AB5D56E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46EB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Subtitle</a:t>
            </a:r>
            <a:endParaRPr lang="de-DE" dirty="0"/>
          </a:p>
          <a:p>
            <a:r>
              <a:rPr lang="en-US" dirty="0"/>
              <a:t>Name 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13488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>
          <p15:clr>
            <a:srgbClr val="FBAE40"/>
          </p15:clr>
        </p15:guide>
        <p15:guide id="4" orient="horz" pos="1701">
          <p15:clr>
            <a:srgbClr val="FBAE40"/>
          </p15:clr>
        </p15:guide>
        <p15:guide id="5" pos="4082">
          <p15:clr>
            <a:srgbClr val="FBAE40"/>
          </p15:clr>
        </p15:guide>
        <p15:guide id="6" pos="43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359767"/>
            <a:ext cx="10440988" cy="361875"/>
          </a:xfrm>
        </p:spPr>
        <p:txBody>
          <a:bodyPr vert="horz" wrap="square" lIns="0" tIns="3600" rIns="0" bIns="0" rtlCol="0" anchor="t" anchorCtr="0">
            <a:sp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D6C52D8-AF7F-4297-9A35-2617B7FF180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16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3742" userDrawn="1">
          <p15:clr>
            <a:srgbClr val="FBAE40"/>
          </p15:clr>
        </p15:guide>
        <p15:guide id="8" pos="3515" userDrawn="1">
          <p15:clr>
            <a:srgbClr val="FBAE40"/>
          </p15:clr>
        </p15:guide>
        <p15:guide id="9" pos="2608" userDrawn="1">
          <p15:clr>
            <a:srgbClr val="FBAE40"/>
          </p15:clr>
        </p15:guide>
        <p15:guide id="10" pos="2381" userDrawn="1">
          <p15:clr>
            <a:srgbClr val="FBAE40"/>
          </p15:clr>
        </p15:guide>
        <p15:guide id="11" pos="4876" userDrawn="1">
          <p15:clr>
            <a:srgbClr val="FBAE40"/>
          </p15:clr>
        </p15:guide>
        <p15:guide id="12" pos="46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82473-2EB6-4C66-A028-07FE063132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64" y="359767"/>
            <a:ext cx="10441074" cy="3627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EBDFBA-5C9C-4F2E-AD48-7F5032FDCB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C1E099-4B35-4DA1-B9D7-3E7E13746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A5E029D1-874B-411C-9322-9E92EED7A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8280400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53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83" userDrawn="1">
          <p15:clr>
            <a:srgbClr val="FBAE40"/>
          </p15:clr>
        </p15:guide>
        <p15:guide id="2" pos="55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4DD43-E910-4880-834F-73E0C54B0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D20B1-22D9-42BB-8120-96895CF364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135E0-6174-4B68-8FAF-2CD7F3705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24D9A6-0E7F-471A-BD30-D9B90EF27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3F85D02-DB8C-41B1-88A9-2471D83B5C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0425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8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BAE40"/>
          </p15:clr>
        </p15:guide>
        <p15:guide id="2" pos="37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A33A1-DD45-4768-8D42-1CCED7E8F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6E6FD7-1A1D-4077-9538-0A88A20D5B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104F3-786C-460F-AEEF-DFFB79891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9318C5E-89FA-4ECC-A117-7F7FDE7986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65" y="1295399"/>
            <a:ext cx="324017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9585600-7B4A-4FD9-B2AF-A86376EA3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064" y="1295399"/>
            <a:ext cx="3240087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EB46638-66D7-4118-9E58-EE2C8D6B85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0377" y="1295399"/>
            <a:ext cx="3240086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540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08" userDrawn="1">
          <p15:clr>
            <a:srgbClr val="FBAE40"/>
          </p15:clr>
        </p15:guide>
        <p15:guide id="2" pos="2381" userDrawn="1">
          <p15:clr>
            <a:srgbClr val="FBAE40"/>
          </p15:clr>
        </p15:guide>
        <p15:guide id="3" pos="4649" userDrawn="1">
          <p15:clr>
            <a:srgbClr val="FBAE40"/>
          </p15:clr>
        </p15:guide>
        <p15:guide id="4" pos="48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3128502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501" imgH="502" progId="TCLayout.ActiveDocument.1">
                  <p:embed/>
                </p:oleObj>
              </mc:Choice>
              <mc:Fallback>
                <p:oleObj name="think-cell Folie" r:id="rId13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AV_Logo">
            <a:extLst>
              <a:ext uri="{FF2B5EF4-FFF2-40B4-BE49-F238E27FC236}">
                <a16:creationId xmlns:a16="http://schemas.microsoft.com/office/drawing/2014/main" id="{5303FE09-13DE-40DF-9B8F-924668BBC2A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6" name="Titelplatzhalter 5">
            <a:extLst>
              <a:ext uri="{FF2B5EF4-FFF2-40B4-BE49-F238E27FC236}">
                <a16:creationId xmlns:a16="http://schemas.microsoft.com/office/drawing/2014/main" id="{215D79D1-0F07-F54D-A97D-0DF2C263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9BAD58-EA1D-0646-BB22-950E4D13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295869"/>
            <a:ext cx="10441074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18D1A-B42F-F947-9EA4-02E983BA8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972123" y="6048375"/>
            <a:ext cx="4608513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IAV  11/2024  TT-A6  SePt  Status: released, public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7BA7A-7483-0F40-B2B2-407F1D108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2" r:id="rId6"/>
    <p:sldLayoutId id="2147483752" r:id="rId7"/>
    <p:sldLayoutId id="2147483755" r:id="rId8"/>
    <p:sldLayoutId id="2147483753" r:id="rId9"/>
    <p:sldLayoutId id="2147483761" r:id="rId10"/>
  </p:sldLayoutIdLst>
  <p:hf hdr="0" dt="0"/>
  <p:txStyles>
    <p:titleStyle>
      <a:lvl1pPr algn="l" defTabSz="863995" rtl="0" eaLnBrk="1" latinLnBrk="0" hangingPunct="1">
        <a:lnSpc>
          <a:spcPct val="97000"/>
        </a:lnSpc>
        <a:spcBef>
          <a:spcPct val="0"/>
        </a:spcBef>
        <a:spcAft>
          <a:spcPts val="850"/>
        </a:spcAft>
        <a:buNone/>
        <a:defRPr sz="2400" b="1" kern="1200">
          <a:solidFill>
            <a:schemeClr val="tx1"/>
          </a:solidFill>
          <a:latin typeface="+mj-lt"/>
          <a:ea typeface="Aktiv Grotesk" panose="020B0504020202020204" pitchFamily="34" charset="0"/>
          <a:cs typeface="Aktiv Grotesk" panose="020B0504020202020204" pitchFamily="34" charset="0"/>
        </a:defRPr>
      </a:lvl1pPr>
    </p:titleStyle>
    <p:bodyStyle>
      <a:lvl1pPr marL="18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1pPr>
      <a:lvl2pPr marL="36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2pPr>
      <a:lvl3pPr marL="540000" indent="-179388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3pPr>
      <a:lvl4pPr marL="72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4pPr>
      <a:lvl5pPr marL="90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5pPr>
      <a:lvl6pPr marL="2375986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7984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39981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1979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199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3995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5993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799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5998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1984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3982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598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 userDrawn="1">
          <p15:clr>
            <a:srgbClr val="F26B43"/>
          </p15:clr>
        </p15:guide>
        <p15:guide id="2" orient="horz" pos="3674" userDrawn="1">
          <p15:clr>
            <a:srgbClr val="F26B43"/>
          </p15:clr>
        </p15:guide>
        <p15:guide id="3" pos="6917" userDrawn="1">
          <p15:clr>
            <a:srgbClr val="F26B43"/>
          </p15:clr>
        </p15:guide>
        <p15:guide id="4" orient="horz" pos="227" userDrawn="1">
          <p15:clr>
            <a:srgbClr val="F26B43"/>
          </p15:clr>
        </p15:guide>
        <p15:guide id="5" orient="horz" pos="59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tags" Target="../tags/tag62.xml"/><Relationship Id="rId7" Type="http://schemas.openxmlformats.org/officeDocument/2006/relationships/image" Target="../media/image42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0.jp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42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image" Target="../media/image45.svg"/><Relationship Id="rId17" Type="http://schemas.openxmlformats.org/officeDocument/2006/relationships/image" Target="../media/image41.jpg"/><Relationship Id="rId2" Type="http://schemas.openxmlformats.org/officeDocument/2006/relationships/tags" Target="../tags/tag64.xml"/><Relationship Id="rId16" Type="http://schemas.openxmlformats.org/officeDocument/2006/relationships/image" Target="../media/image47.sv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44.png"/><Relationship Id="rId5" Type="http://schemas.openxmlformats.org/officeDocument/2006/relationships/tags" Target="../tags/tag67.xml"/><Relationship Id="rId15" Type="http://schemas.openxmlformats.org/officeDocument/2006/relationships/image" Target="../media/image46.png"/><Relationship Id="rId10" Type="http://schemas.openxmlformats.org/officeDocument/2006/relationships/image" Target="../media/image40.jpg"/><Relationship Id="rId4" Type="http://schemas.openxmlformats.org/officeDocument/2006/relationships/tags" Target="../tags/tag66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44.png"/><Relationship Id="rId18" Type="http://schemas.openxmlformats.org/officeDocument/2006/relationships/image" Target="../media/image43.svg"/><Relationship Id="rId3" Type="http://schemas.openxmlformats.org/officeDocument/2006/relationships/tags" Target="../tags/tag72.xml"/><Relationship Id="rId21" Type="http://schemas.openxmlformats.org/officeDocument/2006/relationships/image" Target="../media/image46.png"/><Relationship Id="rId7" Type="http://schemas.openxmlformats.org/officeDocument/2006/relationships/tags" Target="../tags/tag76.xml"/><Relationship Id="rId12" Type="http://schemas.openxmlformats.org/officeDocument/2006/relationships/notesSlide" Target="../notesSlides/notesSlide13.xml"/><Relationship Id="rId17" Type="http://schemas.openxmlformats.org/officeDocument/2006/relationships/image" Target="../media/image42.png"/><Relationship Id="rId2" Type="http://schemas.openxmlformats.org/officeDocument/2006/relationships/tags" Target="../tags/tag71.xml"/><Relationship Id="rId16" Type="http://schemas.openxmlformats.org/officeDocument/2006/relationships/image" Target="../media/image48.jpg"/><Relationship Id="rId20" Type="http://schemas.openxmlformats.org/officeDocument/2006/relationships/image" Target="../media/image50.sv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74.xml"/><Relationship Id="rId15" Type="http://schemas.openxmlformats.org/officeDocument/2006/relationships/image" Target="../media/image40.jpg"/><Relationship Id="rId23" Type="http://schemas.openxmlformats.org/officeDocument/2006/relationships/image" Target="../media/image41.jpg"/><Relationship Id="rId10" Type="http://schemas.openxmlformats.org/officeDocument/2006/relationships/tags" Target="../tags/tag79.xml"/><Relationship Id="rId19" Type="http://schemas.openxmlformats.org/officeDocument/2006/relationships/image" Target="../media/image49.pn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45.svg"/><Relationship Id="rId22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7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image" Target="../media/image53.png"/><Relationship Id="rId3" Type="http://schemas.openxmlformats.org/officeDocument/2006/relationships/tags" Target="../tags/tag84.xml"/><Relationship Id="rId21" Type="http://schemas.openxmlformats.org/officeDocument/2006/relationships/image" Target="../media/image56.png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tags" Target="../tags/tag83.xml"/><Relationship Id="rId16" Type="http://schemas.openxmlformats.org/officeDocument/2006/relationships/image" Target="../media/image41.jpg"/><Relationship Id="rId20" Type="http://schemas.openxmlformats.org/officeDocument/2006/relationships/image" Target="../media/image55.jp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image" Target="../media/image59.png"/><Relationship Id="rId5" Type="http://schemas.openxmlformats.org/officeDocument/2006/relationships/tags" Target="../tags/tag86.xml"/><Relationship Id="rId15" Type="http://schemas.openxmlformats.org/officeDocument/2006/relationships/notesSlide" Target="../notesSlides/notesSlide15.xml"/><Relationship Id="rId23" Type="http://schemas.openxmlformats.org/officeDocument/2006/relationships/image" Target="../media/image58.png"/><Relationship Id="rId10" Type="http://schemas.openxmlformats.org/officeDocument/2006/relationships/tags" Target="../tags/tag91.xml"/><Relationship Id="rId19" Type="http://schemas.openxmlformats.org/officeDocument/2006/relationships/image" Target="../media/image54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3.png"/><Relationship Id="rId3" Type="http://schemas.openxmlformats.org/officeDocument/2006/relationships/tags" Target="../tags/tag97.xml"/><Relationship Id="rId7" Type="http://schemas.openxmlformats.org/officeDocument/2006/relationships/image" Target="../media/image62.svg"/><Relationship Id="rId12" Type="http://schemas.openxmlformats.org/officeDocument/2006/relationships/image" Target="../media/image58.png"/><Relationship Id="rId2" Type="http://schemas.openxmlformats.org/officeDocument/2006/relationships/tags" Target="../tags/tag96.xml"/><Relationship Id="rId16" Type="http://schemas.openxmlformats.org/officeDocument/2006/relationships/image" Target="../media/image56.png"/><Relationship Id="rId1" Type="http://schemas.openxmlformats.org/officeDocument/2006/relationships/tags" Target="../tags/tag95.xml"/><Relationship Id="rId6" Type="http://schemas.openxmlformats.org/officeDocument/2006/relationships/image" Target="../media/image61.png"/><Relationship Id="rId11" Type="http://schemas.openxmlformats.org/officeDocument/2006/relationships/image" Target="../media/image57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59.png"/><Relationship Id="rId10" Type="http://schemas.openxmlformats.org/officeDocument/2006/relationships/image" Target="../media/image41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2.png"/><Relationship Id="rId1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26.svg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34" Type="http://schemas.openxmlformats.org/officeDocument/2006/relationships/image" Target="../media/image34.sv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image" Target="../media/image29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notesSlide" Target="../notesSlides/notesSlide7.xml"/><Relationship Id="rId32" Type="http://schemas.openxmlformats.org/officeDocument/2006/relationships/image" Target="../media/image32.sv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slideLayout" Target="../slideLayouts/slideLayout8.xml"/><Relationship Id="rId28" Type="http://schemas.openxmlformats.org/officeDocument/2006/relationships/image" Target="../media/image28.sv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image" Target="../media/image31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9" Type="http://schemas.openxmlformats.org/officeDocument/2006/relationships/image" Target="../media/image31.png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34" Type="http://schemas.openxmlformats.org/officeDocument/2006/relationships/image" Target="../media/image36.svg"/><Relationship Id="rId42" Type="http://schemas.openxmlformats.org/officeDocument/2006/relationships/image" Target="../media/image34.sv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image" Target="../media/image35.png"/><Relationship Id="rId38" Type="http://schemas.openxmlformats.org/officeDocument/2006/relationships/image" Target="../media/image30.svg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image" Target="../media/image25.png"/><Relationship Id="rId41" Type="http://schemas.openxmlformats.org/officeDocument/2006/relationships/image" Target="../media/image33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image" Target="../media/image28.svg"/><Relationship Id="rId37" Type="http://schemas.openxmlformats.org/officeDocument/2006/relationships/image" Target="../media/image29.png"/><Relationship Id="rId40" Type="http://schemas.openxmlformats.org/officeDocument/2006/relationships/image" Target="../media/image32.svg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notesSlide" Target="../notesSlides/notesSlide8.xml"/><Relationship Id="rId36" Type="http://schemas.openxmlformats.org/officeDocument/2006/relationships/image" Target="../media/image38.svg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image" Target="../media/image27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slideLayout" Target="../slideLayouts/slideLayout8.xml"/><Relationship Id="rId30" Type="http://schemas.openxmlformats.org/officeDocument/2006/relationships/image" Target="../media/image26.svg"/><Relationship Id="rId35" Type="http://schemas.openxmlformats.org/officeDocument/2006/relationships/image" Target="../media/image37.png"/><Relationship Id="rId43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sv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47">
            <a:extLst>
              <a:ext uri="{FF2B5EF4-FFF2-40B4-BE49-F238E27FC236}">
                <a16:creationId xmlns:a16="http://schemas.microsoft.com/office/drawing/2014/main" id="{9DF01F17-F9D2-470C-98BE-243CD5ED053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9750" y="2576183"/>
            <a:ext cx="8280000" cy="1203964"/>
          </a:xfrm>
        </p:spPr>
        <p:txBody>
          <a:bodyPr/>
          <a:lstStyle/>
          <a:p>
            <a:r>
              <a:rPr lang="en-US" dirty="0"/>
              <a:t>Make the SDV </a:t>
            </a:r>
            <a:br>
              <a:rPr lang="en-US" dirty="0"/>
            </a:br>
            <a:r>
              <a:rPr lang="en-US" dirty="0"/>
              <a:t>even more fun to use </a:t>
            </a:r>
            <a:br>
              <a:rPr lang="en-US" dirty="0"/>
            </a:br>
            <a:r>
              <a:rPr lang="en-US" dirty="0"/>
              <a:t>for the passengers</a:t>
            </a:r>
          </a:p>
        </p:txBody>
      </p:sp>
      <p:sp>
        <p:nvSpPr>
          <p:cNvPr id="51" name="Foliennummernplatzhalter 50">
            <a:extLst>
              <a:ext uri="{FF2B5EF4-FFF2-40B4-BE49-F238E27FC236}">
                <a16:creationId xmlns:a16="http://schemas.microsoft.com/office/drawing/2014/main" id="{9E349357-E0E5-4F4E-9B42-94751C2C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F2D4C992-6263-44EE-BBDD-FD2201250A58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Challenge: Play by wire</a:t>
            </a:r>
          </a:p>
          <a:p>
            <a:r>
              <a:rPr lang="en-US" dirty="0" err="1"/>
              <a:t>GearShifterGamers</a:t>
            </a:r>
            <a:r>
              <a:rPr lang="en-US" dirty="0"/>
              <a:t>, November 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75D9DB-B56B-A1CB-7BFE-BC7D942DB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  <p:pic>
        <p:nvPicPr>
          <p:cNvPr id="4" name="Grafik 3" descr="Ein Bild, das Kleidung, Person, Menschen, Gruppe enthält.&#10;&#10;Automatisch generierte Beschreibung">
            <a:extLst>
              <a:ext uri="{FF2B5EF4-FFF2-40B4-BE49-F238E27FC236}">
                <a16:creationId xmlns:a16="http://schemas.microsoft.com/office/drawing/2014/main" id="{746148FF-C5C0-21F1-DA10-041FB4C9B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13" y="0"/>
            <a:ext cx="6480175" cy="6480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991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702C9-53EE-1585-A80B-FEC5BAA97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8CB5E-9944-88CD-0609-0B56C750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 dirty="0"/>
              <a:t>Make the SDV fun to use for the passengers as well</a:t>
            </a:r>
          </a:p>
        </p:txBody>
      </p:sp>
      <p:pic>
        <p:nvPicPr>
          <p:cNvPr id="6" name="Rectangle 9">
            <a:extLst>
              <a:ext uri="{FF2B5EF4-FFF2-40B4-BE49-F238E27FC236}">
                <a16:creationId xmlns:a16="http://schemas.microsoft.com/office/drawing/2014/main" id="{D4B81B8D-8145-43C9-3C98-7CAD03B2DA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/>
        </p:blipFill>
        <p:spPr>
          <a:xfrm>
            <a:off x="2789832" y="1295400"/>
            <a:ext cx="5580461" cy="453707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B32107-236F-3C37-BD85-B18714B768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E902688C-BB89-3ADE-1A38-0FEC2C918797}"/>
              </a:ext>
            </a:extLst>
          </p:cNvPr>
          <p:cNvSpPr/>
          <p:nvPr/>
        </p:nvSpPr>
        <p:spPr>
          <a:xfrm rot="10800000">
            <a:off x="3744020" y="1494942"/>
            <a:ext cx="4032448" cy="2052228"/>
          </a:xfrm>
          <a:prstGeom prst="trapezoid">
            <a:avLst>
              <a:gd name="adj" fmla="val 4275"/>
            </a:avLst>
          </a:prstGeom>
          <a:blipFill dpi="0" rotWithShape="0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0CABFB-2093-445C-B4B7-E4EAB9CAC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05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B9A55-B23D-4565-8A57-6C5CFBFA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 dirty="0"/>
              <a:t>Make the SDV fun to use for the passengers as well</a:t>
            </a:r>
          </a:p>
        </p:txBody>
      </p:sp>
      <p:pic>
        <p:nvPicPr>
          <p:cNvPr id="6" name="Rectangle 9">
            <a:extLst>
              <a:ext uri="{FF2B5EF4-FFF2-40B4-BE49-F238E27FC236}">
                <a16:creationId xmlns:a16="http://schemas.microsoft.com/office/drawing/2014/main" id="{64DF143C-050F-411A-AAF6-894189D7AC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/>
        </p:blipFill>
        <p:spPr>
          <a:xfrm>
            <a:off x="-396" y="1295398"/>
            <a:ext cx="5580461" cy="453707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55782C-C030-FF0A-8E23-E5D0020DF6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8420802A-B1D0-254A-6399-FED1EAFA5C4D}"/>
              </a:ext>
            </a:extLst>
          </p:cNvPr>
          <p:cNvSpPr txBox="1">
            <a:spLocks/>
          </p:cNvSpPr>
          <p:nvPr/>
        </p:nvSpPr>
        <p:spPr>
          <a:xfrm>
            <a:off x="6552331" y="1295869"/>
            <a:ext cx="4428493" cy="563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Adaptable: </a:t>
            </a:r>
            <a:r>
              <a:rPr lang="en-US" b="0" dirty="0"/>
              <a:t>Deploy whatever ARM-based multiplayer game on its hardware (Game Store)</a:t>
            </a:r>
            <a:endParaRPr lang="en-US" dirty="0"/>
          </a:p>
        </p:txBody>
      </p:sp>
      <p:sp>
        <p:nvSpPr>
          <p:cNvPr id="28" name="ArrowRight">
            <a:extLst>
              <a:ext uri="{FF2B5EF4-FFF2-40B4-BE49-F238E27FC236}">
                <a16:creationId xmlns:a16="http://schemas.microsoft.com/office/drawing/2014/main" id="{A6CCDE95-FCC8-52E7-C37F-897D42B0480D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127783" y="1439935"/>
            <a:ext cx="216000" cy="432000"/>
          </a:xfrm>
          <a:custGeom>
            <a:avLst/>
            <a:gdLst>
              <a:gd name="connsiteX0" fmla="*/ 0 w 216000"/>
              <a:gd name="connsiteY0" fmla="*/ 0 h 432000"/>
              <a:gd name="connsiteX1" fmla="*/ 216000 w 216000"/>
              <a:gd name="connsiteY1" fmla="*/ 216000 h 432000"/>
              <a:gd name="connsiteX2" fmla="*/ 0 w 216000"/>
              <a:gd name="connsiteY2" fmla="*/ 432000 h 432000"/>
              <a:gd name="connsiteX3" fmla="*/ 0 w 216000"/>
              <a:gd name="connsiteY3" fmla="*/ 324000 h 432000"/>
              <a:gd name="connsiteX4" fmla="*/ 0 w 216000"/>
              <a:gd name="connsiteY4" fmla="*/ 108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" h="432000">
                <a:moveTo>
                  <a:pt x="0" y="0"/>
                </a:moveTo>
                <a:lnTo>
                  <a:pt x="216000" y="216000"/>
                </a:lnTo>
                <a:lnTo>
                  <a:pt x="0" y="432000"/>
                </a:lnTo>
                <a:lnTo>
                  <a:pt x="0" y="324000"/>
                </a:lnTo>
                <a:lnTo>
                  <a:pt x="0" y="108000"/>
                </a:lnTo>
                <a:close/>
              </a:path>
            </a:pathLst>
          </a:cu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479" tIns="43479" rIns="43479" bIns="43479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grpSp>
        <p:nvGrpSpPr>
          <p:cNvPr id="29" name="easyIcon">
            <a:extLst>
              <a:ext uri="{FF2B5EF4-FFF2-40B4-BE49-F238E27FC236}">
                <a16:creationId xmlns:a16="http://schemas.microsoft.com/office/drawing/2014/main" id="{7B609120-A18B-8C3E-4D6C-DDB6F6EB9D6E}"/>
              </a:ext>
            </a:extLst>
          </p:cNvPr>
          <p:cNvGrpSpPr>
            <a:grpSpLocks noChangeAspect="1"/>
          </p:cNvGrpSpPr>
          <p:nvPr/>
        </p:nvGrpSpPr>
        <p:grpSpPr>
          <a:xfrm>
            <a:off x="5759962" y="1295871"/>
            <a:ext cx="648354" cy="648354"/>
            <a:chOff x="542194" y="2352138"/>
            <a:chExt cx="720000" cy="720000"/>
          </a:xfrm>
        </p:grpSpPr>
        <p:sp>
          <p:nvSpPr>
            <p:cNvPr id="30" name="backgroundFixed">
              <a:extLst>
                <a:ext uri="{FF2B5EF4-FFF2-40B4-BE49-F238E27FC236}">
                  <a16:creationId xmlns:a16="http://schemas.microsoft.com/office/drawing/2014/main" id="{DEAB9C37-FDCD-F870-5E7C-AD4D21AAF38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42194" y="2352138"/>
              <a:ext cx="720000" cy="720000"/>
            </a:xfrm>
            <a:prstGeom prst="ellipse">
              <a:avLst/>
            </a:prstGeom>
            <a:solidFill>
              <a:srgbClr val="DC46F3"/>
            </a:solidFill>
            <a:ln w="6350" cap="flat" cmpd="sng" algn="ctr">
              <a:solidFill>
                <a:srgbClr val="DC46F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31" name="Vector">
              <a:extLst>
                <a:ext uri="{FF2B5EF4-FFF2-40B4-BE49-F238E27FC236}">
                  <a16:creationId xmlns:a16="http://schemas.microsoft.com/office/drawing/2014/main" id="{587C99E7-D4FC-DF32-9F0D-EC3AC72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194" y="2352138"/>
              <a:ext cx="720000" cy="720000"/>
            </a:xfrm>
            <a:prstGeom prst="rect">
              <a:avLst/>
            </a:prstGeom>
          </p:spPr>
        </p:pic>
      </p:grpSp>
      <p:sp>
        <p:nvSpPr>
          <p:cNvPr id="36" name="Trapezoid 35">
            <a:extLst>
              <a:ext uri="{FF2B5EF4-FFF2-40B4-BE49-F238E27FC236}">
                <a16:creationId xmlns:a16="http://schemas.microsoft.com/office/drawing/2014/main" id="{E40AF1B0-92EF-088C-7F55-9B0B9CDDC336}"/>
              </a:ext>
            </a:extLst>
          </p:cNvPr>
          <p:cNvSpPr/>
          <p:nvPr/>
        </p:nvSpPr>
        <p:spPr>
          <a:xfrm rot="10800000">
            <a:off x="971712" y="1494942"/>
            <a:ext cx="4032448" cy="2052228"/>
          </a:xfrm>
          <a:prstGeom prst="trapezoid">
            <a:avLst>
              <a:gd name="adj" fmla="val 4275"/>
            </a:avLst>
          </a:prstGeom>
          <a:blipFill dpi="0" rotWithShape="0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F8A613-9690-8BDC-6641-4CEA00AC8B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1320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D5CCF-1ED5-D180-6CB5-1B7B57B8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DE556-171C-52E8-FD39-18D9DC45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 dirty="0"/>
              <a:t>Make the SDV fun to use for the passengers as well</a:t>
            </a:r>
          </a:p>
        </p:txBody>
      </p:sp>
      <p:pic>
        <p:nvPicPr>
          <p:cNvPr id="6" name="Rectangle 9">
            <a:extLst>
              <a:ext uri="{FF2B5EF4-FFF2-40B4-BE49-F238E27FC236}">
                <a16:creationId xmlns:a16="http://schemas.microsoft.com/office/drawing/2014/main" id="{4C5852CF-980A-3A6D-C76E-9449B89DB3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/>
        </p:blipFill>
        <p:spPr>
          <a:xfrm>
            <a:off x="-396" y="1295398"/>
            <a:ext cx="5580461" cy="453707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193CE5-5DDD-6CAD-84E5-50DD0E08A9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" name="easyIcon">
            <a:extLst>
              <a:ext uri="{FF2B5EF4-FFF2-40B4-BE49-F238E27FC236}">
                <a16:creationId xmlns:a16="http://schemas.microsoft.com/office/drawing/2014/main" id="{D060EF50-3D7E-8B34-E881-7EA9986D179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759962" y="2051955"/>
            <a:ext cx="648072" cy="648072"/>
            <a:chOff x="7144107" y="3406997"/>
            <a:chExt cx="720000" cy="720000"/>
          </a:xfrm>
        </p:grpSpPr>
        <p:sp>
          <p:nvSpPr>
            <p:cNvPr id="5" name="backgroundFixed">
              <a:extLst>
                <a:ext uri="{FF2B5EF4-FFF2-40B4-BE49-F238E27FC236}">
                  <a16:creationId xmlns:a16="http://schemas.microsoft.com/office/drawing/2014/main" id="{59A0E5F6-404C-3473-75CB-F96B8FD5190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144107" y="3406997"/>
              <a:ext cx="720000" cy="720000"/>
            </a:xfrm>
            <a:prstGeom prst="ellipse">
              <a:avLst/>
            </a:prstGeom>
            <a:solidFill>
              <a:srgbClr val="DC46F3"/>
            </a:solidFill>
            <a:ln w="6350" cap="flat" cmpd="sng" algn="ctr">
              <a:solidFill>
                <a:srgbClr val="DC46F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Vector">
              <a:extLst>
                <a:ext uri="{FF2B5EF4-FFF2-40B4-BE49-F238E27FC236}">
                  <a16:creationId xmlns:a16="http://schemas.microsoft.com/office/drawing/2014/main" id="{A1426539-14A8-09F5-41A6-B1BFE3FD2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4107" y="3406997"/>
              <a:ext cx="720000" cy="720000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391DDCD-8EB7-BFD3-0533-424578381777}"/>
              </a:ext>
            </a:extLst>
          </p:cNvPr>
          <p:cNvSpPr txBox="1">
            <a:spLocks/>
          </p:cNvSpPr>
          <p:nvPr/>
        </p:nvSpPr>
        <p:spPr>
          <a:xfrm>
            <a:off x="6552331" y="1295869"/>
            <a:ext cx="4428493" cy="1359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Adaptable: </a:t>
            </a:r>
            <a:r>
              <a:rPr lang="en-US" b="0" dirty="0"/>
              <a:t>Deploy whatever ARM-based multiplayer game on its’ hardware (Game Store)</a:t>
            </a:r>
          </a:p>
          <a:p>
            <a:r>
              <a:rPr lang="en-US" dirty="0"/>
              <a:t>Variable: </a:t>
            </a:r>
            <a:r>
              <a:rPr lang="en-US" b="0" dirty="0"/>
              <a:t>Connect different controlling interfaces </a:t>
            </a:r>
            <a:br>
              <a:rPr lang="en-US" b="0" dirty="0"/>
            </a:br>
            <a:r>
              <a:rPr lang="en-US" b="0" dirty="0"/>
              <a:t>(usual game controller, any mobile device)</a:t>
            </a:r>
            <a:endParaRPr lang="en-US" dirty="0"/>
          </a:p>
        </p:txBody>
      </p:sp>
      <p:sp>
        <p:nvSpPr>
          <p:cNvPr id="14" name="ArrowRight">
            <a:extLst>
              <a:ext uri="{FF2B5EF4-FFF2-40B4-BE49-F238E27FC236}">
                <a16:creationId xmlns:a16="http://schemas.microsoft.com/office/drawing/2014/main" id="{54241B2B-8AF2-265C-2862-5124F141C7A9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127783" y="1439935"/>
            <a:ext cx="216000" cy="432000"/>
          </a:xfrm>
          <a:custGeom>
            <a:avLst/>
            <a:gdLst>
              <a:gd name="connsiteX0" fmla="*/ 0 w 216000"/>
              <a:gd name="connsiteY0" fmla="*/ 0 h 432000"/>
              <a:gd name="connsiteX1" fmla="*/ 216000 w 216000"/>
              <a:gd name="connsiteY1" fmla="*/ 216000 h 432000"/>
              <a:gd name="connsiteX2" fmla="*/ 0 w 216000"/>
              <a:gd name="connsiteY2" fmla="*/ 432000 h 432000"/>
              <a:gd name="connsiteX3" fmla="*/ 0 w 216000"/>
              <a:gd name="connsiteY3" fmla="*/ 324000 h 432000"/>
              <a:gd name="connsiteX4" fmla="*/ 0 w 216000"/>
              <a:gd name="connsiteY4" fmla="*/ 108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" h="432000">
                <a:moveTo>
                  <a:pt x="0" y="0"/>
                </a:moveTo>
                <a:lnTo>
                  <a:pt x="216000" y="216000"/>
                </a:lnTo>
                <a:lnTo>
                  <a:pt x="0" y="432000"/>
                </a:lnTo>
                <a:lnTo>
                  <a:pt x="0" y="324000"/>
                </a:lnTo>
                <a:lnTo>
                  <a:pt x="0" y="108000"/>
                </a:lnTo>
                <a:close/>
              </a:path>
            </a:pathLst>
          </a:cu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479" tIns="43479" rIns="43479" bIns="43479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grpSp>
        <p:nvGrpSpPr>
          <p:cNvPr id="15" name="easyIcon">
            <a:extLst>
              <a:ext uri="{FF2B5EF4-FFF2-40B4-BE49-F238E27FC236}">
                <a16:creationId xmlns:a16="http://schemas.microsoft.com/office/drawing/2014/main" id="{025C08E7-2D04-FD5C-0FDA-D99AAF5C1491}"/>
              </a:ext>
            </a:extLst>
          </p:cNvPr>
          <p:cNvGrpSpPr>
            <a:grpSpLocks noChangeAspect="1"/>
          </p:cNvGrpSpPr>
          <p:nvPr/>
        </p:nvGrpSpPr>
        <p:grpSpPr>
          <a:xfrm>
            <a:off x="5759962" y="1295871"/>
            <a:ext cx="648354" cy="648354"/>
            <a:chOff x="542194" y="2352138"/>
            <a:chExt cx="720000" cy="720000"/>
          </a:xfrm>
        </p:grpSpPr>
        <p:sp>
          <p:nvSpPr>
            <p:cNvPr id="16" name="backgroundFixed">
              <a:extLst>
                <a:ext uri="{FF2B5EF4-FFF2-40B4-BE49-F238E27FC236}">
                  <a16:creationId xmlns:a16="http://schemas.microsoft.com/office/drawing/2014/main" id="{6CBF2583-9C27-2CCD-C288-9CC2722E1CA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42194" y="2352138"/>
              <a:ext cx="720000" cy="720000"/>
            </a:xfrm>
            <a:prstGeom prst="ellipse">
              <a:avLst/>
            </a:prstGeom>
            <a:solidFill>
              <a:srgbClr val="DC46F3"/>
            </a:solidFill>
            <a:ln w="6350" cap="flat" cmpd="sng" algn="ctr">
              <a:solidFill>
                <a:srgbClr val="DC46F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Vector">
              <a:extLst>
                <a:ext uri="{FF2B5EF4-FFF2-40B4-BE49-F238E27FC236}">
                  <a16:creationId xmlns:a16="http://schemas.microsoft.com/office/drawing/2014/main" id="{CF98081A-2B3C-EAB2-E2B6-11367918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2194" y="2352138"/>
              <a:ext cx="720000" cy="720000"/>
            </a:xfrm>
            <a:prstGeom prst="rect">
              <a:avLst/>
            </a:prstGeom>
          </p:spPr>
        </p:pic>
      </p:grpSp>
      <p:sp>
        <p:nvSpPr>
          <p:cNvPr id="18" name="Rectangle 35">
            <a:extLst>
              <a:ext uri="{FF2B5EF4-FFF2-40B4-BE49-F238E27FC236}">
                <a16:creationId xmlns:a16="http://schemas.microsoft.com/office/drawing/2014/main" id="{B60FB707-6983-2E7C-01FD-36117A16CB31}"/>
              </a:ext>
            </a:extLst>
          </p:cNvPr>
          <p:cNvSpPr/>
          <p:nvPr/>
        </p:nvSpPr>
        <p:spPr>
          <a:xfrm>
            <a:off x="6012272" y="2195971"/>
            <a:ext cx="180020" cy="432048"/>
          </a:xfrm>
          <a:prstGeom prst="rect">
            <a:avLst/>
          </a:prstGeom>
          <a:solidFill>
            <a:srgbClr val="DC4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grpSp>
        <p:nvGrpSpPr>
          <p:cNvPr id="19" name="easyIcon">
            <a:extLst>
              <a:ext uri="{FF2B5EF4-FFF2-40B4-BE49-F238E27FC236}">
                <a16:creationId xmlns:a16="http://schemas.microsoft.com/office/drawing/2014/main" id="{3E245CF6-4E53-B5C2-9D3D-E597DB7B13C6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5817604" y="2123963"/>
            <a:ext cx="518704" cy="518704"/>
            <a:chOff x="8080136" y="2158868"/>
            <a:chExt cx="721100" cy="721100"/>
          </a:xfrm>
        </p:grpSpPr>
        <p:sp>
          <p:nvSpPr>
            <p:cNvPr id="20" name="backgroundFixed">
              <a:extLst>
                <a:ext uri="{FF2B5EF4-FFF2-40B4-BE49-F238E27FC236}">
                  <a16:creationId xmlns:a16="http://schemas.microsoft.com/office/drawing/2014/main" id="{D3F64169-D58A-61AE-F09D-BABE4845E5D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080136" y="2158868"/>
              <a:ext cx="721100" cy="721100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C46F3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DC46F3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Vector">
              <a:extLst>
                <a:ext uri="{FF2B5EF4-FFF2-40B4-BE49-F238E27FC236}">
                  <a16:creationId xmlns:a16="http://schemas.microsoft.com/office/drawing/2014/main" id="{FCE8E152-9290-8451-2EA0-A057D93F6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gray">
            <a:xfrm>
              <a:off x="8080136" y="2158868"/>
              <a:ext cx="721100" cy="721100"/>
            </a:xfrm>
            <a:prstGeom prst="rect">
              <a:avLst/>
            </a:prstGeom>
          </p:spPr>
        </p:pic>
      </p:grpSp>
      <p:sp>
        <p:nvSpPr>
          <p:cNvPr id="22" name="Trapezoid 21">
            <a:extLst>
              <a:ext uri="{FF2B5EF4-FFF2-40B4-BE49-F238E27FC236}">
                <a16:creationId xmlns:a16="http://schemas.microsoft.com/office/drawing/2014/main" id="{9F389656-BE11-3C30-596D-008E43B44179}"/>
              </a:ext>
            </a:extLst>
          </p:cNvPr>
          <p:cNvSpPr/>
          <p:nvPr/>
        </p:nvSpPr>
        <p:spPr>
          <a:xfrm rot="10800000">
            <a:off x="971712" y="1494942"/>
            <a:ext cx="4032448" cy="2052228"/>
          </a:xfrm>
          <a:prstGeom prst="trapezoid">
            <a:avLst>
              <a:gd name="adj" fmla="val 4275"/>
            </a:avLst>
          </a:prstGeom>
          <a:blipFill dpi="0" rotWithShape="0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BB8A86C-5BB0-106B-FF05-6F72E7D2C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611F-F0C9-6A32-492E-A4FE6C2AF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easyIcon">
            <a:extLst>
              <a:ext uri="{FF2B5EF4-FFF2-40B4-BE49-F238E27FC236}">
                <a16:creationId xmlns:a16="http://schemas.microsoft.com/office/drawing/2014/main" id="{E96DC8AC-CCCB-E2AD-EEE3-47BA0AA027A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59962" y="2051955"/>
            <a:ext cx="648072" cy="648072"/>
            <a:chOff x="7144107" y="3406997"/>
            <a:chExt cx="720000" cy="720000"/>
          </a:xfrm>
        </p:grpSpPr>
        <p:sp>
          <p:nvSpPr>
            <p:cNvPr id="25" name="backgroundFixed">
              <a:extLst>
                <a:ext uri="{FF2B5EF4-FFF2-40B4-BE49-F238E27FC236}">
                  <a16:creationId xmlns:a16="http://schemas.microsoft.com/office/drawing/2014/main" id="{44105DEA-8A9A-FF8B-D43A-9529843CAF0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144107" y="3406997"/>
              <a:ext cx="720000" cy="720000"/>
            </a:xfrm>
            <a:prstGeom prst="ellipse">
              <a:avLst/>
            </a:prstGeom>
            <a:solidFill>
              <a:srgbClr val="DC46F3"/>
            </a:solidFill>
            <a:ln w="6350" cap="flat" cmpd="sng" algn="ctr">
              <a:solidFill>
                <a:srgbClr val="DC46F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Vector">
              <a:extLst>
                <a:ext uri="{FF2B5EF4-FFF2-40B4-BE49-F238E27FC236}">
                  <a16:creationId xmlns:a16="http://schemas.microsoft.com/office/drawing/2014/main" id="{DC7886B3-5D5E-1E6B-3B31-CC7E818B5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44107" y="3406997"/>
              <a:ext cx="720000" cy="72000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963C2FA-E52D-1A42-CDA9-B184EF18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 dirty="0"/>
              <a:t>Make the SDV fun to use for the passengers as well</a:t>
            </a:r>
          </a:p>
        </p:txBody>
      </p:sp>
      <p:pic>
        <p:nvPicPr>
          <p:cNvPr id="6" name="Rectangle 9">
            <a:extLst>
              <a:ext uri="{FF2B5EF4-FFF2-40B4-BE49-F238E27FC236}">
                <a16:creationId xmlns:a16="http://schemas.microsoft.com/office/drawing/2014/main" id="{3D47B31E-A07B-ED94-29FC-201CF4DB32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/>
        </p:blipFill>
        <p:spPr>
          <a:xfrm>
            <a:off x="-396" y="1295398"/>
            <a:ext cx="5580461" cy="4537072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551F363-9B16-941F-85E0-F8B83AB8019B}"/>
              </a:ext>
            </a:extLst>
          </p:cNvPr>
          <p:cNvSpPr txBox="1">
            <a:spLocks/>
          </p:cNvSpPr>
          <p:nvPr/>
        </p:nvSpPr>
        <p:spPr>
          <a:xfrm>
            <a:off x="6552331" y="1295869"/>
            <a:ext cx="4428493" cy="215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Adaptable: </a:t>
            </a:r>
            <a:r>
              <a:rPr lang="en-US" b="0" dirty="0"/>
              <a:t>Deploy whatever ARM-based multiplayer game on its’ hardware (Game Store)</a:t>
            </a:r>
          </a:p>
          <a:p>
            <a:r>
              <a:rPr lang="en-US" dirty="0"/>
              <a:t>Variable: </a:t>
            </a:r>
            <a:r>
              <a:rPr lang="en-US" b="0" dirty="0"/>
              <a:t>Connect different controlling interfaces </a:t>
            </a:r>
            <a:br>
              <a:rPr lang="en-US" b="0" dirty="0"/>
            </a:br>
            <a:r>
              <a:rPr lang="en-US" b="0" dirty="0"/>
              <a:t>(game controller, mobile device)</a:t>
            </a:r>
          </a:p>
          <a:p>
            <a:r>
              <a:rPr lang="en-US" dirty="0"/>
              <a:t>Extendable: </a:t>
            </a:r>
            <a:r>
              <a:rPr lang="en-US" b="0" dirty="0"/>
              <a:t>Connect &gt;1 car and have </a:t>
            </a:r>
            <a:br>
              <a:rPr lang="en-US" b="0" dirty="0"/>
            </a:br>
            <a:r>
              <a:rPr lang="en-US" b="0" dirty="0"/>
              <a:t>Software-Defined-Car-Parties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5AB565-D7CB-F7E3-75D9-F6AB3F170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ArrowRight">
            <a:extLst>
              <a:ext uri="{FF2B5EF4-FFF2-40B4-BE49-F238E27FC236}">
                <a16:creationId xmlns:a16="http://schemas.microsoft.com/office/drawing/2014/main" id="{744A2E1C-0BEB-95EA-A88C-3A10C39B656E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127783" y="1439935"/>
            <a:ext cx="216000" cy="432000"/>
          </a:xfrm>
          <a:custGeom>
            <a:avLst/>
            <a:gdLst>
              <a:gd name="connsiteX0" fmla="*/ 0 w 216000"/>
              <a:gd name="connsiteY0" fmla="*/ 0 h 432000"/>
              <a:gd name="connsiteX1" fmla="*/ 216000 w 216000"/>
              <a:gd name="connsiteY1" fmla="*/ 216000 h 432000"/>
              <a:gd name="connsiteX2" fmla="*/ 0 w 216000"/>
              <a:gd name="connsiteY2" fmla="*/ 432000 h 432000"/>
              <a:gd name="connsiteX3" fmla="*/ 0 w 216000"/>
              <a:gd name="connsiteY3" fmla="*/ 324000 h 432000"/>
              <a:gd name="connsiteX4" fmla="*/ 0 w 216000"/>
              <a:gd name="connsiteY4" fmla="*/ 108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" h="432000">
                <a:moveTo>
                  <a:pt x="0" y="0"/>
                </a:moveTo>
                <a:lnTo>
                  <a:pt x="216000" y="216000"/>
                </a:lnTo>
                <a:lnTo>
                  <a:pt x="0" y="432000"/>
                </a:lnTo>
                <a:lnTo>
                  <a:pt x="0" y="324000"/>
                </a:lnTo>
                <a:lnTo>
                  <a:pt x="0" y="108000"/>
                </a:lnTo>
                <a:close/>
              </a:path>
            </a:pathLst>
          </a:cu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479" tIns="43479" rIns="43479" bIns="43479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" name="ArrowRight">
            <a:extLst>
              <a:ext uri="{FF2B5EF4-FFF2-40B4-BE49-F238E27FC236}">
                <a16:creationId xmlns:a16="http://schemas.microsoft.com/office/drawing/2014/main" id="{3472085E-8BDC-42F5-42CF-B0C9C7D62E2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140951" y="3024063"/>
            <a:ext cx="216000" cy="432000"/>
          </a:xfrm>
          <a:custGeom>
            <a:avLst/>
            <a:gdLst>
              <a:gd name="connsiteX0" fmla="*/ 0 w 216000"/>
              <a:gd name="connsiteY0" fmla="*/ 0 h 432000"/>
              <a:gd name="connsiteX1" fmla="*/ 216000 w 216000"/>
              <a:gd name="connsiteY1" fmla="*/ 216000 h 432000"/>
              <a:gd name="connsiteX2" fmla="*/ 0 w 216000"/>
              <a:gd name="connsiteY2" fmla="*/ 432000 h 432000"/>
              <a:gd name="connsiteX3" fmla="*/ 0 w 216000"/>
              <a:gd name="connsiteY3" fmla="*/ 324000 h 432000"/>
              <a:gd name="connsiteX4" fmla="*/ 0 w 216000"/>
              <a:gd name="connsiteY4" fmla="*/ 108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" h="432000">
                <a:moveTo>
                  <a:pt x="0" y="0"/>
                </a:moveTo>
                <a:lnTo>
                  <a:pt x="216000" y="216000"/>
                </a:lnTo>
                <a:lnTo>
                  <a:pt x="0" y="432000"/>
                </a:lnTo>
                <a:lnTo>
                  <a:pt x="0" y="324000"/>
                </a:lnTo>
                <a:lnTo>
                  <a:pt x="0" y="108000"/>
                </a:lnTo>
                <a:close/>
              </a:path>
            </a:pathLst>
          </a:cu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479" tIns="43479" rIns="43479" bIns="43479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Grafik 4" descr="Ein Bild, das Rad, Autoteile, Spielzeugauto, Fahrzeug enthält.&#10;&#10;Automatisch generierte Beschreibung">
            <a:extLst>
              <a:ext uri="{FF2B5EF4-FFF2-40B4-BE49-F238E27FC236}">
                <a16:creationId xmlns:a16="http://schemas.microsoft.com/office/drawing/2014/main" id="{5241BF9F-8688-EB35-441B-E76B4C9923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7062"/>
          <a:stretch/>
        </p:blipFill>
        <p:spPr>
          <a:xfrm>
            <a:off x="6552332" y="3602326"/>
            <a:ext cx="3230836" cy="2230149"/>
          </a:xfrm>
          <a:prstGeom prst="rect">
            <a:avLst/>
          </a:prstGeom>
        </p:spPr>
      </p:pic>
      <p:grpSp>
        <p:nvGrpSpPr>
          <p:cNvPr id="15" name="easyIcon">
            <a:extLst>
              <a:ext uri="{FF2B5EF4-FFF2-40B4-BE49-F238E27FC236}">
                <a16:creationId xmlns:a16="http://schemas.microsoft.com/office/drawing/2014/main" id="{83C4B05B-31A1-697F-AD78-BA7B5F23F24E}"/>
              </a:ext>
            </a:extLst>
          </p:cNvPr>
          <p:cNvGrpSpPr>
            <a:grpSpLocks noChangeAspect="1"/>
          </p:cNvGrpSpPr>
          <p:nvPr/>
        </p:nvGrpSpPr>
        <p:grpSpPr>
          <a:xfrm>
            <a:off x="5759962" y="1295871"/>
            <a:ext cx="648354" cy="648354"/>
            <a:chOff x="542194" y="2352138"/>
            <a:chExt cx="720000" cy="720000"/>
          </a:xfrm>
        </p:grpSpPr>
        <p:sp>
          <p:nvSpPr>
            <p:cNvPr id="16" name="backgroundFixed">
              <a:extLst>
                <a:ext uri="{FF2B5EF4-FFF2-40B4-BE49-F238E27FC236}">
                  <a16:creationId xmlns:a16="http://schemas.microsoft.com/office/drawing/2014/main" id="{BB515C4C-C5EA-88B4-68F1-73062182F54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42194" y="2352138"/>
              <a:ext cx="720000" cy="720000"/>
            </a:xfrm>
            <a:prstGeom prst="ellipse">
              <a:avLst/>
            </a:prstGeom>
            <a:solidFill>
              <a:srgbClr val="DC46F3"/>
            </a:solidFill>
            <a:ln w="6350" cap="flat" cmpd="sng" algn="ctr">
              <a:solidFill>
                <a:srgbClr val="DC46F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Vector">
              <a:extLst>
                <a:ext uri="{FF2B5EF4-FFF2-40B4-BE49-F238E27FC236}">
                  <a16:creationId xmlns:a16="http://schemas.microsoft.com/office/drawing/2014/main" id="{4692A1C3-6C6A-AC85-4068-CD42A8B2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42194" y="2352138"/>
              <a:ext cx="720000" cy="720000"/>
            </a:xfrm>
            <a:prstGeom prst="rect">
              <a:avLst/>
            </a:prstGeom>
          </p:spPr>
        </p:pic>
      </p:grpSp>
      <p:grpSp>
        <p:nvGrpSpPr>
          <p:cNvPr id="18" name="easyIcon">
            <a:extLst>
              <a:ext uri="{FF2B5EF4-FFF2-40B4-BE49-F238E27FC236}">
                <a16:creationId xmlns:a16="http://schemas.microsoft.com/office/drawing/2014/main" id="{65DA34DC-2B02-5C17-3D3B-A9A99D69BB3A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5760324" y="2808039"/>
            <a:ext cx="647992" cy="647992"/>
            <a:chOff x="3823449" y="1224510"/>
            <a:chExt cx="720000" cy="720000"/>
          </a:xfrm>
        </p:grpSpPr>
        <p:sp>
          <p:nvSpPr>
            <p:cNvPr id="19" name="backgroundFixed">
              <a:extLst>
                <a:ext uri="{FF2B5EF4-FFF2-40B4-BE49-F238E27FC236}">
                  <a16:creationId xmlns:a16="http://schemas.microsoft.com/office/drawing/2014/main" id="{DB0BC299-EF4A-22FA-AA34-D643DCB697E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823449" y="1224510"/>
              <a:ext cx="720000" cy="720000"/>
            </a:xfrm>
            <a:prstGeom prst="ellipse">
              <a:avLst/>
            </a:prstGeom>
            <a:solidFill>
              <a:srgbClr val="DC46F3"/>
            </a:solidFill>
            <a:ln w="6350" cap="flat" cmpd="sng" algn="ctr">
              <a:solidFill>
                <a:srgbClr val="DC46F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0" name="Vector">
              <a:extLst>
                <a:ext uri="{FF2B5EF4-FFF2-40B4-BE49-F238E27FC236}">
                  <a16:creationId xmlns:a16="http://schemas.microsoft.com/office/drawing/2014/main" id="{E0DE212A-F0EE-04E5-DB24-B9DD1A5AB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gray">
            <a:xfrm>
              <a:off x="3823449" y="1224510"/>
              <a:ext cx="720000" cy="72000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1952359F-5181-78FB-E9F9-75E345E74C51}"/>
              </a:ext>
            </a:extLst>
          </p:cNvPr>
          <p:cNvSpPr/>
          <p:nvPr/>
        </p:nvSpPr>
        <p:spPr>
          <a:xfrm>
            <a:off x="6012272" y="2195971"/>
            <a:ext cx="180020" cy="432048"/>
          </a:xfrm>
          <a:prstGeom prst="rect">
            <a:avLst/>
          </a:prstGeom>
          <a:solidFill>
            <a:srgbClr val="DC4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grpSp>
        <p:nvGrpSpPr>
          <p:cNvPr id="33" name="easyIcon">
            <a:extLst>
              <a:ext uri="{FF2B5EF4-FFF2-40B4-BE49-F238E27FC236}">
                <a16:creationId xmlns:a16="http://schemas.microsoft.com/office/drawing/2014/main" id="{4C10E448-3298-80B1-FF7B-04C9CF9AC8B7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5817604" y="2123963"/>
            <a:ext cx="518704" cy="518704"/>
            <a:chOff x="8080136" y="2158868"/>
            <a:chExt cx="721100" cy="721100"/>
          </a:xfrm>
        </p:grpSpPr>
        <p:sp>
          <p:nvSpPr>
            <p:cNvPr id="34" name="backgroundFixed">
              <a:extLst>
                <a:ext uri="{FF2B5EF4-FFF2-40B4-BE49-F238E27FC236}">
                  <a16:creationId xmlns:a16="http://schemas.microsoft.com/office/drawing/2014/main" id="{FE09742D-DC03-DF9E-A9C5-8B93DB66848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080136" y="2158868"/>
              <a:ext cx="721100" cy="721100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C46F3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DC46F3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35" name="Vector">
              <a:extLst>
                <a:ext uri="{FF2B5EF4-FFF2-40B4-BE49-F238E27FC236}">
                  <a16:creationId xmlns:a16="http://schemas.microsoft.com/office/drawing/2014/main" id="{463EE339-A9E6-6E28-0DBF-B56A06CED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gray">
            <a:xfrm>
              <a:off x="8080136" y="2158868"/>
              <a:ext cx="721100" cy="721100"/>
            </a:xfrm>
            <a:prstGeom prst="rect">
              <a:avLst/>
            </a:prstGeom>
          </p:spPr>
        </p:pic>
      </p:grpSp>
      <p:sp>
        <p:nvSpPr>
          <p:cNvPr id="37" name="Trapezoid 36">
            <a:extLst>
              <a:ext uri="{FF2B5EF4-FFF2-40B4-BE49-F238E27FC236}">
                <a16:creationId xmlns:a16="http://schemas.microsoft.com/office/drawing/2014/main" id="{8EE25309-AE67-AD24-958C-AE6C160976CF}"/>
              </a:ext>
            </a:extLst>
          </p:cNvPr>
          <p:cNvSpPr/>
          <p:nvPr/>
        </p:nvSpPr>
        <p:spPr>
          <a:xfrm rot="10800000">
            <a:off x="971712" y="1494942"/>
            <a:ext cx="4032448" cy="2052228"/>
          </a:xfrm>
          <a:prstGeom prst="trapezoid">
            <a:avLst>
              <a:gd name="adj" fmla="val 4275"/>
            </a:avLst>
          </a:prstGeom>
          <a:blipFill dpi="0" rotWithShape="0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91F0B0-B801-47B2-63D2-9708FADD3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7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6A48F5-3F6F-47EA-B09F-3B3E659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BE9FF"/>
                </a:solidFill>
              </a:rPr>
              <a:t>Tech Stack |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C371A6-E19A-03AC-6B26-8FC7D0D7C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96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Incredients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4BE3E22-8CDF-ADB6-C29D-D47B471E16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6A6621D-D967-2029-A492-FE35CFCC2D0B}"/>
              </a:ext>
            </a:extLst>
          </p:cNvPr>
          <p:cNvSpPr/>
          <p:nvPr/>
        </p:nvSpPr>
        <p:spPr>
          <a:xfrm>
            <a:off x="5761038" y="3240087"/>
            <a:ext cx="5761038" cy="3240087"/>
          </a:xfrm>
          <a:prstGeom prst="rect">
            <a:avLst/>
          </a:prstGeom>
          <a:solidFill>
            <a:srgbClr val="FF7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A2F941-D2D1-E974-8DD6-C63D8D792283}"/>
              </a:ext>
            </a:extLst>
          </p:cNvPr>
          <p:cNvSpPr/>
          <p:nvPr/>
        </p:nvSpPr>
        <p:spPr>
          <a:xfrm>
            <a:off x="0" y="3240087"/>
            <a:ext cx="5761038" cy="32400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84681-848D-DF13-1F0A-5004122F942C}"/>
              </a:ext>
            </a:extLst>
          </p:cNvPr>
          <p:cNvSpPr/>
          <p:nvPr/>
        </p:nvSpPr>
        <p:spPr>
          <a:xfrm>
            <a:off x="0" y="-11548"/>
            <a:ext cx="11520488" cy="32516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8C738E69-FEB4-7A01-64B3-2A1AE305C68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192292" y="3456111"/>
            <a:ext cx="2304256" cy="186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b="1" dirty="0">
                <a:solidFill>
                  <a:schemeClr val="bg1"/>
                </a:solidFill>
              </a:rPr>
              <a:t>Video Game</a:t>
            </a:r>
          </a:p>
          <a:p>
            <a:pPr lvl="2"/>
            <a:r>
              <a:rPr lang="en-US" dirty="0">
                <a:solidFill>
                  <a:srgbClr val="D2F5FF"/>
                </a:solidFill>
              </a:rPr>
              <a:t>Leight weight:</a:t>
            </a:r>
          </a:p>
          <a:p>
            <a:pPr lvl="2"/>
            <a:r>
              <a:rPr lang="en-US" dirty="0">
                <a:solidFill>
                  <a:srgbClr val="D2F5FF"/>
                </a:solidFill>
              </a:rPr>
              <a:t>Open Source Code:</a:t>
            </a:r>
          </a:p>
          <a:p>
            <a:pPr lvl="2"/>
            <a:r>
              <a:rPr lang="en-US" dirty="0">
                <a:solidFill>
                  <a:srgbClr val="D2F5FF"/>
                </a:solidFill>
              </a:rPr>
              <a:t>Multiplayer:</a:t>
            </a:r>
          </a:p>
          <a:p>
            <a:pPr lvl="2"/>
            <a:r>
              <a:rPr lang="en-US" dirty="0">
                <a:solidFill>
                  <a:srgbClr val="D2F5FF"/>
                </a:solidFill>
              </a:rPr>
              <a:t>Only few control input:</a:t>
            </a:r>
          </a:p>
        </p:txBody>
      </p:sp>
      <p:pic>
        <p:nvPicPr>
          <p:cNvPr id="16" name="Grafik 15" descr="Ein Bild, das Text, Sportspiele, Sport, Sportausrüstung enthält.&#10;&#10;Automatisch generierte Beschreibung">
            <a:extLst>
              <a:ext uri="{FF2B5EF4-FFF2-40B4-BE49-F238E27FC236}">
                <a16:creationId xmlns:a16="http://schemas.microsoft.com/office/drawing/2014/main" id="{5CE7CE05-8FCC-12E3-50C8-EA1E317D21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934" y="3672135"/>
            <a:ext cx="2237221" cy="1671067"/>
          </a:xfrm>
          <a:prstGeom prst="rect">
            <a:avLst/>
          </a:prstGeom>
        </p:spPr>
      </p:pic>
      <p:grpSp>
        <p:nvGrpSpPr>
          <p:cNvPr id="23" name="easyDyn_TRD-E_2">
            <a:extLst>
              <a:ext uri="{FF2B5EF4-FFF2-40B4-BE49-F238E27FC236}">
                <a16:creationId xmlns:a16="http://schemas.microsoft.com/office/drawing/2014/main" id="{79B77048-768F-773D-8A5B-6EBB5152F2A1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gray">
          <a:xfrm>
            <a:off x="8964600" y="5060423"/>
            <a:ext cx="231891" cy="231891"/>
            <a:chOff x="704410" y="1196740"/>
            <a:chExt cx="360000" cy="360000"/>
          </a:xfrm>
        </p:grpSpPr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27D56478-27A5-62C0-C231-D8A0B1796E6A}"/>
                </a:ext>
              </a:extLst>
            </p:cNvPr>
            <p:cNvSpPr/>
            <p:nvPr/>
          </p:nvSpPr>
          <p:spPr bwMode="gray">
            <a:xfrm>
              <a:off x="704410" y="1196740"/>
              <a:ext cx="360000" cy="360000"/>
            </a:xfrm>
            <a:prstGeom prst="ellipse">
              <a:avLst/>
            </a:prstGeom>
            <a:solidFill>
              <a:srgbClr val="041E96"/>
            </a:solidFill>
            <a:ln w="127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600" b="1" dirty="0">
                  <a:solidFill>
                    <a:srgbClr val="FFFFFF"/>
                  </a:solidFill>
                  <a:sym typeface="Wingdings"/>
                </a:rPr>
                <a:t> </a:t>
              </a:r>
              <a:endParaRPr lang="de-DE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5" name="Symbol">
              <a:extLst>
                <a:ext uri="{FF2B5EF4-FFF2-40B4-BE49-F238E27FC236}">
                  <a16:creationId xmlns:a16="http://schemas.microsoft.com/office/drawing/2014/main" id="{72014C24-9FAD-FE5B-1DA6-A1BE677331E2}"/>
                </a:ext>
              </a:extLst>
            </p:cNvPr>
            <p:cNvSpPr/>
            <p:nvPr/>
          </p:nvSpPr>
          <p:spPr bwMode="gray">
            <a:xfrm rot="5400000">
              <a:off x="776410" y="126874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216000" h="216000">
                  <a:moveTo>
                    <a:pt x="0" y="90000"/>
                  </a:moveTo>
                  <a:lnTo>
                    <a:pt x="108000" y="0"/>
                  </a:lnTo>
                  <a:lnTo>
                    <a:pt x="216000" y="90000"/>
                  </a:lnTo>
                  <a:lnTo>
                    <a:pt x="144005" y="90000"/>
                  </a:lnTo>
                  <a:lnTo>
                    <a:pt x="144005" y="216000"/>
                  </a:lnTo>
                  <a:lnTo>
                    <a:pt x="71995" y="216000"/>
                  </a:lnTo>
                  <a:lnTo>
                    <a:pt x="71995" y="900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193F71"/>
                  </a:solidFill>
                  <a:prstDash val="solid"/>
                  <a:headEnd type="none" w="med" len="med"/>
                  <a:tailEnd type="triangl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sz="1600" dirty="0">
                <a:solidFill>
                  <a:srgbClr val="4D4D4D"/>
                </a:solidFill>
              </a:endParaRPr>
            </a:p>
          </p:txBody>
        </p:sp>
      </p:grpSp>
      <p:grpSp>
        <p:nvGrpSpPr>
          <p:cNvPr id="26" name="easyDyn_TRD-E_2">
            <a:extLst>
              <a:ext uri="{FF2B5EF4-FFF2-40B4-BE49-F238E27FC236}">
                <a16:creationId xmlns:a16="http://schemas.microsoft.com/office/drawing/2014/main" id="{16D583E7-D385-79F0-EDEC-F3C3DD512FFD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gray">
          <a:xfrm rot="10800000">
            <a:off x="8460544" y="5060423"/>
            <a:ext cx="231891" cy="231891"/>
            <a:chOff x="704410" y="1196740"/>
            <a:chExt cx="360000" cy="360000"/>
          </a:xfrm>
        </p:grpSpPr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31DA36EA-B8A7-B6E4-D39E-2F27376231BC}"/>
                </a:ext>
              </a:extLst>
            </p:cNvPr>
            <p:cNvSpPr/>
            <p:nvPr/>
          </p:nvSpPr>
          <p:spPr bwMode="gray">
            <a:xfrm>
              <a:off x="704410" y="1196740"/>
              <a:ext cx="360000" cy="360000"/>
            </a:xfrm>
            <a:prstGeom prst="ellipse">
              <a:avLst/>
            </a:prstGeom>
            <a:solidFill>
              <a:srgbClr val="041E96"/>
            </a:solidFill>
            <a:ln w="127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600" b="1" dirty="0">
                  <a:solidFill>
                    <a:srgbClr val="FFFFFF"/>
                  </a:solidFill>
                  <a:sym typeface="Wingdings"/>
                </a:rPr>
                <a:t> </a:t>
              </a:r>
              <a:endParaRPr lang="de-DE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Symbol">
              <a:extLst>
                <a:ext uri="{FF2B5EF4-FFF2-40B4-BE49-F238E27FC236}">
                  <a16:creationId xmlns:a16="http://schemas.microsoft.com/office/drawing/2014/main" id="{1A07CF58-A287-2C6C-5ACD-1A1379718187}"/>
                </a:ext>
              </a:extLst>
            </p:cNvPr>
            <p:cNvSpPr/>
            <p:nvPr/>
          </p:nvSpPr>
          <p:spPr bwMode="gray">
            <a:xfrm rot="5400000">
              <a:off x="776410" y="126874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216000" h="216000">
                  <a:moveTo>
                    <a:pt x="0" y="90000"/>
                  </a:moveTo>
                  <a:lnTo>
                    <a:pt x="108000" y="0"/>
                  </a:lnTo>
                  <a:lnTo>
                    <a:pt x="216000" y="90000"/>
                  </a:lnTo>
                  <a:lnTo>
                    <a:pt x="144005" y="90000"/>
                  </a:lnTo>
                  <a:lnTo>
                    <a:pt x="144005" y="216000"/>
                  </a:lnTo>
                  <a:lnTo>
                    <a:pt x="71995" y="216000"/>
                  </a:lnTo>
                  <a:lnTo>
                    <a:pt x="71995" y="900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193F71"/>
                  </a:solidFill>
                  <a:prstDash val="solid"/>
                  <a:headEnd type="none" w="med" len="med"/>
                  <a:tailEnd type="triangl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sz="1600" dirty="0">
                <a:solidFill>
                  <a:srgbClr val="4D4D4D"/>
                </a:solidFill>
              </a:endParaRPr>
            </a:p>
          </p:txBody>
        </p:sp>
      </p:grpSp>
      <p:grpSp>
        <p:nvGrpSpPr>
          <p:cNvPr id="29" name="easyDyn_TRD-E_2">
            <a:extLst>
              <a:ext uri="{FF2B5EF4-FFF2-40B4-BE49-F238E27FC236}">
                <a16:creationId xmlns:a16="http://schemas.microsoft.com/office/drawing/2014/main" id="{667A7CA4-C6F7-1D88-BC6A-132EE1456F3B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gray">
          <a:xfrm rot="16200000">
            <a:off x="8719174" y="5060423"/>
            <a:ext cx="231891" cy="231891"/>
            <a:chOff x="704410" y="1196740"/>
            <a:chExt cx="360000" cy="360000"/>
          </a:xfrm>
        </p:grpSpPr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865C7BD8-A82A-E5C7-961B-90C607ACCE9D}"/>
                </a:ext>
              </a:extLst>
            </p:cNvPr>
            <p:cNvSpPr/>
            <p:nvPr/>
          </p:nvSpPr>
          <p:spPr bwMode="gray">
            <a:xfrm>
              <a:off x="704410" y="1196740"/>
              <a:ext cx="360000" cy="360000"/>
            </a:xfrm>
            <a:prstGeom prst="ellipse">
              <a:avLst/>
            </a:prstGeom>
            <a:solidFill>
              <a:srgbClr val="041E96"/>
            </a:solidFill>
            <a:ln w="127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600" b="1" dirty="0">
                  <a:solidFill>
                    <a:srgbClr val="FFFFFF"/>
                  </a:solidFill>
                  <a:sym typeface="Wingdings"/>
                </a:rPr>
                <a:t> </a:t>
              </a:r>
              <a:endParaRPr lang="de-DE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31" name="Symbol">
              <a:extLst>
                <a:ext uri="{FF2B5EF4-FFF2-40B4-BE49-F238E27FC236}">
                  <a16:creationId xmlns:a16="http://schemas.microsoft.com/office/drawing/2014/main" id="{4D6274DF-D35C-F830-43A0-AA20518A09D9}"/>
                </a:ext>
              </a:extLst>
            </p:cNvPr>
            <p:cNvSpPr/>
            <p:nvPr/>
          </p:nvSpPr>
          <p:spPr bwMode="gray">
            <a:xfrm rot="5400000">
              <a:off x="776410" y="126874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216000" h="216000">
                  <a:moveTo>
                    <a:pt x="0" y="90000"/>
                  </a:moveTo>
                  <a:lnTo>
                    <a:pt x="108000" y="0"/>
                  </a:lnTo>
                  <a:lnTo>
                    <a:pt x="216000" y="90000"/>
                  </a:lnTo>
                  <a:lnTo>
                    <a:pt x="144005" y="90000"/>
                  </a:lnTo>
                  <a:lnTo>
                    <a:pt x="144005" y="216000"/>
                  </a:lnTo>
                  <a:lnTo>
                    <a:pt x="71995" y="216000"/>
                  </a:lnTo>
                  <a:lnTo>
                    <a:pt x="71995" y="900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193F71"/>
                  </a:solidFill>
                  <a:prstDash val="solid"/>
                  <a:headEnd type="none" w="med" len="med"/>
                  <a:tailEnd type="triangl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sz="1600" dirty="0">
                <a:solidFill>
                  <a:srgbClr val="4D4D4D"/>
                </a:solidFill>
              </a:endParaRPr>
            </a:p>
          </p:txBody>
        </p:sp>
      </p:grpSp>
      <p:sp>
        <p:nvSpPr>
          <p:cNvPr id="32" name="Textbox">
            <a:extLst>
              <a:ext uri="{FF2B5EF4-FFF2-40B4-BE49-F238E27FC236}">
                <a16:creationId xmlns:a16="http://schemas.microsoft.com/office/drawing/2014/main" id="{8A12421C-932F-DE87-B0A7-7628B5859D5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47178" y="3492115"/>
            <a:ext cx="3492388" cy="6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b="1" dirty="0">
                <a:solidFill>
                  <a:schemeClr val="bg1"/>
                </a:solidFill>
              </a:rPr>
              <a:t>Eclipse Projects / Utilities</a:t>
            </a:r>
          </a:p>
          <a:p>
            <a:pPr marL="612" lvl="2" indent="0"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EF37B623-E7BD-4D86-45CC-6F6FF54581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16" y="4234845"/>
            <a:ext cx="2284865" cy="396044"/>
          </a:xfrm>
          <a:prstGeom prst="rect">
            <a:avLst/>
          </a:prstGeom>
        </p:spPr>
      </p:pic>
      <p:pic>
        <p:nvPicPr>
          <p:cNvPr id="36" name="Grafik 35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B6927167-EE76-A6CA-A4E8-D170091A1E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2" y="4343411"/>
            <a:ext cx="1428571" cy="1380952"/>
          </a:xfrm>
          <a:prstGeom prst="rect">
            <a:avLst/>
          </a:prstGeom>
        </p:spPr>
      </p:pic>
      <p:sp>
        <p:nvSpPr>
          <p:cNvPr id="37" name="Textbox">
            <a:extLst>
              <a:ext uri="{FF2B5EF4-FFF2-40B4-BE49-F238E27FC236}">
                <a16:creationId xmlns:a16="http://schemas.microsoft.com/office/drawing/2014/main" id="{8D9BF507-18A7-4023-132D-4357EF224700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37344" y="368301"/>
            <a:ext cx="3492388" cy="6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b="1" dirty="0">
                <a:solidFill>
                  <a:schemeClr val="bg1"/>
                </a:solidFill>
              </a:rPr>
              <a:t>Hardware</a:t>
            </a:r>
          </a:p>
          <a:p>
            <a:pPr marL="612" lvl="2" indent="0"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masterSource">
            <a:extLst>
              <a:ext uri="{FF2B5EF4-FFF2-40B4-BE49-F238E27FC236}">
                <a16:creationId xmlns:a16="http://schemas.microsoft.com/office/drawing/2014/main" id="{142E2629-B521-6917-9B1A-E21A1FB4FEFB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gray">
          <a:xfrm>
            <a:off x="8532713" y="3060067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>
            <a:defPPr>
              <a:defRPr lang="de-DE"/>
            </a:defPPr>
            <a:lvl1pPr>
              <a:defRPr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https://www.raspberrypi.com/products/raspberry-pi-4-model-b/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4" name="Grafik 43" descr="Ein Bild, das Elektronisches Bauteil, Person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D820F304-3227-3C60-E419-59BA9B2C18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617" y="971512"/>
            <a:ext cx="1074589" cy="2268576"/>
          </a:xfrm>
          <a:prstGeom prst="rect">
            <a:avLst/>
          </a:prstGeom>
        </p:spPr>
      </p:pic>
      <p:sp>
        <p:nvSpPr>
          <p:cNvPr id="45" name="masterSource">
            <a:extLst>
              <a:ext uri="{FF2B5EF4-FFF2-40B4-BE49-F238E27FC236}">
                <a16:creationId xmlns:a16="http://schemas.microsoft.com/office/drawing/2014/main" id="{05494A32-7820-0E9C-C739-8CA79D483781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gray">
          <a:xfrm>
            <a:off x="9144620" y="2123963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>
            <a:defPPr>
              <a:defRPr lang="de-DE"/>
            </a:defPPr>
            <a:lvl1pPr>
              <a:defRPr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Source: https://www.xbox.com/de-DE/accessories/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 err="1">
                <a:solidFill>
                  <a:schemeClr val="bg1"/>
                </a:solidFill>
              </a:rPr>
              <a:t>controllers</a:t>
            </a:r>
            <a:r>
              <a:rPr lang="fr-FR" dirty="0">
                <a:solidFill>
                  <a:schemeClr val="bg1"/>
                </a:solidFill>
              </a:rPr>
              <a:t>/xbox-wireless-controller#blue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7" name="Grafik 46" descr="Ein Bild, das Person, Im Haus, Halten, Hand enthält.&#10;&#10;Automatisch generierte Beschreibung">
            <a:extLst>
              <a:ext uri="{FF2B5EF4-FFF2-40B4-BE49-F238E27FC236}">
                <a16:creationId xmlns:a16="http://schemas.microsoft.com/office/drawing/2014/main" id="{8A0E039B-F1B5-52B8-405E-84BB5AF776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620" y="5940"/>
            <a:ext cx="2379167" cy="1983402"/>
          </a:xfrm>
          <a:prstGeom prst="rect">
            <a:avLst/>
          </a:prstGeom>
        </p:spPr>
      </p:pic>
      <p:pic>
        <p:nvPicPr>
          <p:cNvPr id="48" name="Grafik 47" descr="Ein Bild, das Elektronisches Bauteil, Person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2BDD3321-103F-2264-0169-E74E47D0EE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68" y="974823"/>
            <a:ext cx="1074589" cy="2268576"/>
          </a:xfrm>
          <a:prstGeom prst="rect">
            <a:avLst/>
          </a:prstGeom>
        </p:spPr>
      </p:pic>
      <p:pic>
        <p:nvPicPr>
          <p:cNvPr id="50" name="Grafik 49" descr="Ein Bild, das Cartoon, Kunst enthält.&#10;&#10;Automatisch generierte Beschreibung">
            <a:extLst>
              <a:ext uri="{FF2B5EF4-FFF2-40B4-BE49-F238E27FC236}">
                <a16:creationId xmlns:a16="http://schemas.microsoft.com/office/drawing/2014/main" id="{432518FC-A533-15ED-8379-CA4272609E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450" y="5045406"/>
            <a:ext cx="1206775" cy="1143260"/>
          </a:xfrm>
          <a:prstGeom prst="rect">
            <a:avLst/>
          </a:prstGeom>
        </p:spPr>
      </p:pic>
      <p:pic>
        <p:nvPicPr>
          <p:cNvPr id="56" name="Grafik 55" descr="Ein Bild, das Schädel, Schwarz enthält.&#10;&#10;Automatisch generierte Beschreibung">
            <a:extLst>
              <a:ext uri="{FF2B5EF4-FFF2-40B4-BE49-F238E27FC236}">
                <a16:creationId xmlns:a16="http://schemas.microsoft.com/office/drawing/2014/main" id="{B46EF21B-1631-EBCA-397E-DA064DE27A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09" y="251752"/>
            <a:ext cx="1360916" cy="1043648"/>
          </a:xfrm>
          <a:prstGeom prst="rect">
            <a:avLst/>
          </a:prstGeom>
        </p:spPr>
      </p:pic>
      <p:pic>
        <p:nvPicPr>
          <p:cNvPr id="58" name="Grafik 57" descr="Ein Bild, das Electric Blue (Farbe), Blau enthält.&#10;&#10;Automatisch generierte Beschreibung">
            <a:extLst>
              <a:ext uri="{FF2B5EF4-FFF2-40B4-BE49-F238E27FC236}">
                <a16:creationId xmlns:a16="http://schemas.microsoft.com/office/drawing/2014/main" id="{03242575-AE2E-C413-529F-BBDBF511BB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16" y="1835931"/>
            <a:ext cx="1517032" cy="1044116"/>
          </a:xfrm>
          <a:prstGeom prst="rect">
            <a:avLst/>
          </a:prstGeom>
        </p:spPr>
      </p:pic>
      <p:sp>
        <p:nvSpPr>
          <p:cNvPr id="59" name="masterSource">
            <a:extLst>
              <a:ext uri="{FF2B5EF4-FFF2-40B4-BE49-F238E27FC236}">
                <a16:creationId xmlns:a16="http://schemas.microsoft.com/office/drawing/2014/main" id="{A18DF7AF-DFCE-72BB-DCA6-0A48FB18B528}"/>
              </a:ext>
            </a:extLst>
          </p:cNvPr>
          <p:cNvSpPr txBox="1"/>
          <p:nvPr>
            <p:custDataLst>
              <p:tags r:id="rId9"/>
            </p:custDataLst>
          </p:nvPr>
        </p:nvSpPr>
        <p:spPr bwMode="gray">
          <a:xfrm>
            <a:off x="4608116" y="2952055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>
            <a:defPPr>
              <a:defRPr lang="de-DE"/>
            </a:defPPr>
            <a:lvl1pPr>
              <a:defRPr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https://www.amazon.de/dp/B0D8BF6KRF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masterSource">
            <a:extLst>
              <a:ext uri="{FF2B5EF4-FFF2-40B4-BE49-F238E27FC236}">
                <a16:creationId xmlns:a16="http://schemas.microsoft.com/office/drawing/2014/main" id="{C90115A2-5173-5D9E-BC59-0E9FE39D4180}"/>
              </a:ext>
            </a:extLst>
          </p:cNvPr>
          <p:cNvSpPr txBox="1"/>
          <p:nvPr>
            <p:custDataLst>
              <p:tags r:id="rId10"/>
            </p:custDataLst>
          </p:nvPr>
        </p:nvSpPr>
        <p:spPr bwMode="gray">
          <a:xfrm>
            <a:off x="4651517" y="1419507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>
            <a:defPPr>
              <a:defRPr lang="de-DE"/>
            </a:defPPr>
            <a:lvl1pPr>
              <a:defRPr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https://newbiely.com/tutorials/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 err="1">
                <a:solidFill>
                  <a:schemeClr val="bg1"/>
                </a:solidFill>
              </a:rPr>
              <a:t>raspberry</a:t>
            </a:r>
            <a:r>
              <a:rPr lang="fr-FR" dirty="0">
                <a:solidFill>
                  <a:schemeClr val="bg1"/>
                </a:solidFill>
              </a:rPr>
              <a:t>-pi/</a:t>
            </a:r>
            <a:r>
              <a:rPr lang="fr-FR" dirty="0" err="1">
                <a:solidFill>
                  <a:schemeClr val="bg1"/>
                </a:solidFill>
              </a:rPr>
              <a:t>raspberry</a:t>
            </a:r>
            <a:r>
              <a:rPr lang="fr-FR" dirty="0">
                <a:solidFill>
                  <a:schemeClr val="bg1"/>
                </a:solidFill>
              </a:rPr>
              <a:t>-pi-joystick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2" name="Grafik 61" descr="Ein Bild, das Computer, computer, Screenshot, Notebook Notizbuch enthält.&#10;&#10;Automatisch generierte Beschreibung">
            <a:extLst>
              <a:ext uri="{FF2B5EF4-FFF2-40B4-BE49-F238E27FC236}">
                <a16:creationId xmlns:a16="http://schemas.microsoft.com/office/drawing/2014/main" id="{97A9CF8A-72B3-FD91-B34C-CC92DA4F45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4" y="1556977"/>
            <a:ext cx="2322901" cy="1367880"/>
          </a:xfrm>
          <a:prstGeom prst="rect">
            <a:avLst/>
          </a:prstGeom>
        </p:spPr>
      </p:pic>
      <p:sp>
        <p:nvSpPr>
          <p:cNvPr id="63" name="masterSource">
            <a:extLst>
              <a:ext uri="{FF2B5EF4-FFF2-40B4-BE49-F238E27FC236}">
                <a16:creationId xmlns:a16="http://schemas.microsoft.com/office/drawing/2014/main" id="{CF7B69E0-2CA8-6D88-CF43-FE4166A3E1E9}"/>
              </a:ext>
            </a:extLst>
          </p:cNvPr>
          <p:cNvSpPr txBox="1"/>
          <p:nvPr>
            <p:custDataLst>
              <p:tags r:id="rId11"/>
            </p:custDataLst>
          </p:nvPr>
        </p:nvSpPr>
        <p:spPr bwMode="gray">
          <a:xfrm>
            <a:off x="342471" y="3024063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>
            <a:defPPr>
              <a:defRPr lang="de-DE"/>
            </a:defPPr>
            <a:lvl1pPr>
              <a:defRPr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https://images.idgesg.net/images/article/2021/02/</a:t>
            </a:r>
          </a:p>
          <a:p>
            <a:r>
              <a:rPr lang="fr-FR" dirty="0">
                <a:solidFill>
                  <a:schemeClr val="bg1"/>
                </a:solidFill>
              </a:rPr>
              <a:t>acer-swift-3x-angle-100878455-orig.jpg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Textbox">
            <a:extLst>
              <a:ext uri="{FF2B5EF4-FFF2-40B4-BE49-F238E27FC236}">
                <a16:creationId xmlns:a16="http://schemas.microsoft.com/office/drawing/2014/main" id="{597187EC-D5A9-7B8A-A714-7784B8D3804F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8496684" y="3456111"/>
            <a:ext cx="1043980" cy="186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endParaRPr lang="en-US" dirty="0">
              <a:solidFill>
                <a:srgbClr val="D2F5FF"/>
              </a:solidFill>
            </a:endParaRPr>
          </a:p>
          <a:p>
            <a:pPr marL="612" lvl="2" indent="0">
              <a:buNone/>
            </a:pPr>
            <a:r>
              <a:rPr lang="en-US" dirty="0">
                <a:solidFill>
                  <a:srgbClr val="D2F5FF"/>
                </a:solidFill>
              </a:rPr>
              <a:t>6.3MB</a:t>
            </a:r>
          </a:p>
          <a:p>
            <a:pPr marL="612" lvl="2" indent="0">
              <a:buNone/>
            </a:pPr>
            <a:r>
              <a:rPr lang="en-US" dirty="0">
                <a:solidFill>
                  <a:srgbClr val="D2F5FF"/>
                </a:solidFill>
              </a:rPr>
              <a:t>C++</a:t>
            </a:r>
          </a:p>
          <a:p>
            <a:pPr marL="612" lvl="2" indent="0">
              <a:buNone/>
            </a:pPr>
            <a:r>
              <a:rPr lang="en-US" dirty="0">
                <a:solidFill>
                  <a:srgbClr val="D2F5FF"/>
                </a:solidFill>
              </a:rPr>
              <a:t>2-player</a:t>
            </a:r>
          </a:p>
          <a:p>
            <a:pPr marL="612" lvl="2" indent="0">
              <a:buNone/>
            </a:pPr>
            <a:r>
              <a:rPr lang="en-US" dirty="0">
                <a:solidFill>
                  <a:srgbClr val="D2F5FF"/>
                </a:solidFill>
              </a:rPr>
              <a:t>	</a:t>
            </a:r>
          </a:p>
        </p:txBody>
      </p:sp>
      <p:pic>
        <p:nvPicPr>
          <p:cNvPr id="68" name="Grafik 67" descr="Ein Bild, das Backblech enthält.&#10;&#10;Automatisch generierte Beschreibung">
            <a:extLst>
              <a:ext uri="{FF2B5EF4-FFF2-40B4-BE49-F238E27FC236}">
                <a16:creationId xmlns:a16="http://schemas.microsoft.com/office/drawing/2014/main" id="{2B692CB0-9B2A-1A2E-B8FA-8CCEE7A4533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 b="17600"/>
          <a:stretch/>
        </p:blipFill>
        <p:spPr>
          <a:xfrm>
            <a:off x="2404809" y="360363"/>
            <a:ext cx="1735391" cy="899306"/>
          </a:xfrm>
          <a:prstGeom prst="rect">
            <a:avLst/>
          </a:prstGeom>
        </p:spPr>
      </p:pic>
      <p:sp>
        <p:nvSpPr>
          <p:cNvPr id="71" name="masterSource">
            <a:extLst>
              <a:ext uri="{FF2B5EF4-FFF2-40B4-BE49-F238E27FC236}">
                <a16:creationId xmlns:a16="http://schemas.microsoft.com/office/drawing/2014/main" id="{E551E07A-C0C8-29B2-8543-4672E3C7E18E}"/>
              </a:ext>
            </a:extLst>
          </p:cNvPr>
          <p:cNvSpPr txBox="1"/>
          <p:nvPr>
            <p:custDataLst>
              <p:tags r:id="rId13"/>
            </p:custDataLst>
          </p:nvPr>
        </p:nvSpPr>
        <p:spPr bwMode="gray">
          <a:xfrm>
            <a:off x="2519884" y="1403883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>
            <a:defPPr>
              <a:defRPr lang="de-DE"/>
            </a:defPPr>
            <a:lvl1pPr>
              <a:defRPr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https://www.raspberrypi.com/products/r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aspberry</a:t>
            </a:r>
            <a:r>
              <a:rPr lang="en-US" dirty="0">
                <a:solidFill>
                  <a:schemeClr val="bg1"/>
                </a:solidFill>
              </a:rPr>
              <a:t>-pi-touch-display/</a:t>
            </a:r>
          </a:p>
        </p:txBody>
      </p:sp>
      <p:pic>
        <p:nvPicPr>
          <p:cNvPr id="72" name="Grafik 71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D346CE5F-165C-6A1A-40DF-67D9657BCB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2" y="4343411"/>
            <a:ext cx="1428571" cy="1380952"/>
          </a:xfrm>
          <a:prstGeom prst="rect">
            <a:avLst/>
          </a:prstGeom>
        </p:spPr>
      </p:pic>
      <p:pic>
        <p:nvPicPr>
          <p:cNvPr id="73" name="Grafik 72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D85E41AA-9B41-ABE3-CBCC-B005960B3C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2" y="4343411"/>
            <a:ext cx="1428571" cy="1380952"/>
          </a:xfrm>
          <a:prstGeom prst="rect">
            <a:avLst/>
          </a:prstGeom>
        </p:spPr>
      </p:pic>
      <p:pic>
        <p:nvPicPr>
          <p:cNvPr id="74" name="Grafik 73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4765AE07-CCF2-C80F-1078-7E2BA7A750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2" y="4343411"/>
            <a:ext cx="1428571" cy="1380952"/>
          </a:xfrm>
          <a:prstGeom prst="rect">
            <a:avLst/>
          </a:prstGeom>
        </p:spPr>
      </p:pic>
      <p:pic>
        <p:nvPicPr>
          <p:cNvPr id="75" name="Grafik 74" descr="Ein Bild, das Cartoon, Kunst enthält.&#10;&#10;Automatisch generierte Beschreibung">
            <a:extLst>
              <a:ext uri="{FF2B5EF4-FFF2-40B4-BE49-F238E27FC236}">
                <a16:creationId xmlns:a16="http://schemas.microsoft.com/office/drawing/2014/main" id="{64C3E330-E0E5-6D06-EB2B-C2356F2BE6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56" y="5040287"/>
            <a:ext cx="1206775" cy="1143260"/>
          </a:xfrm>
          <a:prstGeom prst="rect">
            <a:avLst/>
          </a:prstGeom>
        </p:spPr>
      </p:pic>
      <p:pic>
        <p:nvPicPr>
          <p:cNvPr id="76" name="Grafik 75" descr="Ein Bild, das Cartoon, Kunst enthält.&#10;&#10;Automatisch generierte Beschreibung">
            <a:extLst>
              <a:ext uri="{FF2B5EF4-FFF2-40B4-BE49-F238E27FC236}">
                <a16:creationId xmlns:a16="http://schemas.microsoft.com/office/drawing/2014/main" id="{4710264E-F9AB-A74F-97CA-6529019997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56" y="5040287"/>
            <a:ext cx="1206775" cy="114326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89BD89-489F-A058-A72F-E77E44E25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DB294-0B99-F14B-B08B-7D3D9383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rafik 142">
            <a:extLst>
              <a:ext uri="{FF2B5EF4-FFF2-40B4-BE49-F238E27FC236}">
                <a16:creationId xmlns:a16="http://schemas.microsoft.com/office/drawing/2014/main" id="{181AD507-EE99-0DAF-F53A-1FB7B2EF6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31752" y="1506293"/>
            <a:ext cx="9985998" cy="4326181"/>
          </a:xfrm>
          <a:prstGeom prst="rect">
            <a:avLst/>
          </a:prstGeom>
        </p:spPr>
      </p:pic>
      <p:pic>
        <p:nvPicPr>
          <p:cNvPr id="113" name="Grafik 112" descr="Ein Bild, das Elektronisches Bauteil, Person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E3F9B5D9-294D-7715-2BE6-F1DEA6A4C5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73" y="1331875"/>
            <a:ext cx="426363" cy="9001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59CB6F9-2D0B-92DC-FBA8-3F6F5712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13786E6-821D-2D1D-6D0F-A974A2FA0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Textbox">
            <a:extLst>
              <a:ext uri="{FF2B5EF4-FFF2-40B4-BE49-F238E27FC236}">
                <a16:creationId xmlns:a16="http://schemas.microsoft.com/office/drawing/2014/main" id="{DA4870E3-8A63-CE2B-2D2F-56F13722B12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7656" y="1704235"/>
            <a:ext cx="900100" cy="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dirty="0"/>
              <a:t>Generic controller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C1AD7C3D-FDD3-1F6F-CF19-D720748B64B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43149" y="4032175"/>
            <a:ext cx="1076635" cy="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dirty="0"/>
              <a:t>Car </a:t>
            </a:r>
            <a:br>
              <a:rPr lang="en-US" dirty="0"/>
            </a:br>
            <a:r>
              <a:rPr lang="en-US" dirty="0"/>
              <a:t>component</a:t>
            </a: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BB3ED049-C9BE-FBF8-26E0-19557CCFC1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16" y="3384103"/>
            <a:ext cx="1038575" cy="180020"/>
          </a:xfrm>
          <a:prstGeom prst="rect">
            <a:avLst/>
          </a:prstGeom>
        </p:spPr>
      </p:pic>
      <p:pic>
        <p:nvPicPr>
          <p:cNvPr id="112" name="Grafik 111" descr="Ein Bild, das Text, Sportspiele, Sport, Sportausrüstung enthält.&#10;&#10;Automatisch generierte Beschreibung">
            <a:extLst>
              <a:ext uri="{FF2B5EF4-FFF2-40B4-BE49-F238E27FC236}">
                <a16:creationId xmlns:a16="http://schemas.microsoft.com/office/drawing/2014/main" id="{7E5A125C-379B-7114-3DC8-6660161D55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89" y="3121736"/>
            <a:ext cx="1652712" cy="1234475"/>
          </a:xfrm>
          <a:prstGeom prst="rect">
            <a:avLst/>
          </a:prstGeom>
        </p:spPr>
      </p:pic>
      <p:pic>
        <p:nvPicPr>
          <p:cNvPr id="114" name="Grafik 113" descr="Ein Bild, das Elektronisches Bauteil, Person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941C179D-6042-5D9A-2F20-BB6E74CC1D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20" y="4032175"/>
            <a:ext cx="411480" cy="868680"/>
          </a:xfrm>
          <a:prstGeom prst="rect">
            <a:avLst/>
          </a:prstGeom>
        </p:spPr>
      </p:pic>
      <p:pic>
        <p:nvPicPr>
          <p:cNvPr id="115" name="Grafik 114" descr="Ein Bild, das Schädel, Schwarz enthält.&#10;&#10;Automatisch generierte Beschreibung">
            <a:extLst>
              <a:ext uri="{FF2B5EF4-FFF2-40B4-BE49-F238E27FC236}">
                <a16:creationId xmlns:a16="http://schemas.microsoft.com/office/drawing/2014/main" id="{3FC42F8E-519E-F22F-7E94-726AE4346A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9" y="4608239"/>
            <a:ext cx="558880" cy="428589"/>
          </a:xfrm>
          <a:prstGeom prst="rect">
            <a:avLst/>
          </a:prstGeom>
        </p:spPr>
      </p:pic>
      <p:pic>
        <p:nvPicPr>
          <p:cNvPr id="116" name="Grafik 115" descr="Ein Bild, das Electric Blue (Farbe), Blau enthält.&#10;&#10;Automatisch generierte Beschreibung">
            <a:extLst>
              <a:ext uri="{FF2B5EF4-FFF2-40B4-BE49-F238E27FC236}">
                <a16:creationId xmlns:a16="http://schemas.microsoft.com/office/drawing/2014/main" id="{2D8B398F-7F3A-45A1-3A0C-39522F6E78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6" y="5076291"/>
            <a:ext cx="622991" cy="428781"/>
          </a:xfrm>
          <a:prstGeom prst="rect">
            <a:avLst/>
          </a:prstGeom>
        </p:spPr>
      </p:pic>
      <p:pic>
        <p:nvPicPr>
          <p:cNvPr id="119" name="Grafik 118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2E732450-5440-DDB7-B180-E0EDA02A0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8" y="2195971"/>
            <a:ext cx="685714" cy="662857"/>
          </a:xfrm>
          <a:prstGeom prst="rect">
            <a:avLst/>
          </a:prstGeom>
        </p:spPr>
      </p:pic>
      <p:pic>
        <p:nvPicPr>
          <p:cNvPr id="122" name="Grafik 121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C903E807-5347-09FF-C84C-307853D8AF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76" y="4680247"/>
            <a:ext cx="685714" cy="662857"/>
          </a:xfrm>
          <a:prstGeom prst="rect">
            <a:avLst/>
          </a:prstGeom>
        </p:spPr>
      </p:pic>
      <p:pic>
        <p:nvPicPr>
          <p:cNvPr id="123" name="Grafik 122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6EA48F96-3CEB-4D7A-2C7B-6DDA45DA66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40" y="2325202"/>
            <a:ext cx="685714" cy="662857"/>
          </a:xfrm>
          <a:prstGeom prst="rect">
            <a:avLst/>
          </a:prstGeom>
        </p:spPr>
      </p:pic>
      <p:pic>
        <p:nvPicPr>
          <p:cNvPr id="124" name="Picture 123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60D159BB-7AC1-78C8-DFA5-E28ABEDBB2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04" y="2326785"/>
            <a:ext cx="684076" cy="661274"/>
          </a:xfrm>
          <a:prstGeom prst="rect">
            <a:avLst/>
          </a:prstGeom>
        </p:spPr>
      </p:pic>
      <p:pic>
        <p:nvPicPr>
          <p:cNvPr id="125" name="Grafik 124" descr="Ein Bild, das Person, Im Haus, Halten, Hand enthält.&#10;&#10;Automatisch generierte Beschreibung">
            <a:extLst>
              <a:ext uri="{FF2B5EF4-FFF2-40B4-BE49-F238E27FC236}">
                <a16:creationId xmlns:a16="http://schemas.microsoft.com/office/drawing/2014/main" id="{222D3833-0C24-3FF3-636A-0AEB00D27E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3" y="2303983"/>
            <a:ext cx="874349" cy="728905"/>
          </a:xfrm>
          <a:prstGeom prst="rect">
            <a:avLst/>
          </a:prstGeom>
        </p:spPr>
      </p:pic>
      <p:pic>
        <p:nvPicPr>
          <p:cNvPr id="144" name="Grafik 143" descr="Ein Bild, das Computer, computer, Screenshot, Notebook Notizbuch enthält.&#10;&#10;Automatisch generierte Beschreibung">
            <a:extLst>
              <a:ext uri="{FF2B5EF4-FFF2-40B4-BE49-F238E27FC236}">
                <a16:creationId xmlns:a16="http://schemas.microsoft.com/office/drawing/2014/main" id="{DFD58241-A125-09C5-F2EC-6A762558C5B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43" y="1295400"/>
            <a:ext cx="1160420" cy="683333"/>
          </a:xfrm>
          <a:prstGeom prst="rect">
            <a:avLst/>
          </a:prstGeom>
        </p:spPr>
      </p:pic>
      <p:pic>
        <p:nvPicPr>
          <p:cNvPr id="146" name="Grafik 145" descr="Ein Bild, das Cartoon, Kunst enthält.&#10;&#10;Automatisch generierte Beschreibung">
            <a:extLst>
              <a:ext uri="{FF2B5EF4-FFF2-40B4-BE49-F238E27FC236}">
                <a16:creationId xmlns:a16="http://schemas.microsoft.com/office/drawing/2014/main" id="{39529035-3296-8459-A624-F06A1808F9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56" y="4428218"/>
            <a:ext cx="482710" cy="457304"/>
          </a:xfrm>
          <a:prstGeom prst="rect">
            <a:avLst/>
          </a:prstGeom>
        </p:spPr>
      </p:pic>
      <p:pic>
        <p:nvPicPr>
          <p:cNvPr id="147" name="Grafik 146" descr="Ein Bild, das Cartoon, Kunst enthält.&#10;&#10;Automatisch generierte Beschreibung">
            <a:extLst>
              <a:ext uri="{FF2B5EF4-FFF2-40B4-BE49-F238E27FC236}">
                <a16:creationId xmlns:a16="http://schemas.microsoft.com/office/drawing/2014/main" id="{7B8FB1AD-2307-5907-DAB8-659AB804FF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202" y="1835931"/>
            <a:ext cx="482710" cy="457304"/>
          </a:xfrm>
          <a:prstGeom prst="rect">
            <a:avLst/>
          </a:prstGeom>
        </p:spPr>
      </p:pic>
      <p:pic>
        <p:nvPicPr>
          <p:cNvPr id="148" name="Grafik 147" descr="Ein Bild, das Cartoon, Kunst enthält.&#10;&#10;Automatisch generierte Beschreibung">
            <a:extLst>
              <a:ext uri="{FF2B5EF4-FFF2-40B4-BE49-F238E27FC236}">
                <a16:creationId xmlns:a16="http://schemas.microsoft.com/office/drawing/2014/main" id="{6AF7A2F6-AE12-1531-2FA9-58E155875B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88" y="2015951"/>
            <a:ext cx="482710" cy="457304"/>
          </a:xfrm>
          <a:prstGeom prst="rect">
            <a:avLst/>
          </a:prstGeom>
        </p:spPr>
      </p:pic>
      <p:sp>
        <p:nvSpPr>
          <p:cNvPr id="149" name="ArrowDown">
            <a:extLst>
              <a:ext uri="{FF2B5EF4-FFF2-40B4-BE49-F238E27FC236}">
                <a16:creationId xmlns:a16="http://schemas.microsoft.com/office/drawing/2014/main" id="{0AF06214-6DC3-E141-5520-605D9018155A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567810" y="5633638"/>
            <a:ext cx="1596590" cy="798295"/>
          </a:xfrm>
          <a:custGeom>
            <a:avLst/>
            <a:gdLst>
              <a:gd name="connsiteX0" fmla="*/ 0 w 432000"/>
              <a:gd name="connsiteY0" fmla="*/ 0 h 216000"/>
              <a:gd name="connsiteX1" fmla="*/ 432000 w 432000"/>
              <a:gd name="connsiteY1" fmla="*/ 0 h 216000"/>
              <a:gd name="connsiteX2" fmla="*/ 216000 w 432000"/>
              <a:gd name="connsiteY2" fmla="*/ 2160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00" h="216000">
                <a:moveTo>
                  <a:pt x="0" y="0"/>
                </a:moveTo>
                <a:lnTo>
                  <a:pt x="432000" y="0"/>
                </a:lnTo>
                <a:lnTo>
                  <a:pt x="216000" y="2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479" tIns="43479" rIns="43479" bIns="43479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666805-80D0-67C5-1127-E3C39E0F79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2F7A1D1-1B2F-428C-91B3-5612ECE9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BE802F5-13B6-4876-AE68-233AF281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078843"/>
            <a:ext cx="10440988" cy="890032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Demo time!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CEE95A-9A8B-EF50-CDEC-B6EEBC2BAF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15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 steht eine kurze Überschrift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3EF69DE-A3C2-3E37-EA1E-6D21EB3995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7325C0-C661-BD13-C6EC-48DD936F22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CC8C78C2-548A-9BD4-7199-3528940D7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3257"/>
            <a:ext cx="10440988" cy="4435618"/>
          </a:xfrm>
        </p:spPr>
        <p:txBody>
          <a:bodyPr/>
          <a:lstStyle/>
          <a:p>
            <a:r>
              <a:rPr lang="en-US" dirty="0">
                <a:solidFill>
                  <a:srgbClr val="FF73FA"/>
                </a:solidFill>
              </a:rPr>
              <a:t>Thank you </a:t>
            </a:r>
            <a:br>
              <a:rPr lang="en-US" dirty="0">
                <a:solidFill>
                  <a:srgbClr val="FF73FA"/>
                </a:solidFill>
              </a:rPr>
            </a:br>
            <a:r>
              <a:rPr lang="en-US" dirty="0">
                <a:solidFill>
                  <a:srgbClr val="FF73FA"/>
                </a:solidFill>
              </a:rPr>
              <a:t>very much!</a:t>
            </a:r>
            <a:br>
              <a:rPr lang="en-US" dirty="0">
                <a:solidFill>
                  <a:srgbClr val="FF73FA"/>
                </a:solidFill>
              </a:rPr>
            </a:br>
            <a:br>
              <a:rPr lang="en-US" dirty="0">
                <a:solidFill>
                  <a:srgbClr val="FF73FA"/>
                </a:solidFill>
              </a:rPr>
            </a:br>
            <a:r>
              <a:rPr lang="en-US" dirty="0">
                <a:solidFill>
                  <a:srgbClr val="FF73FA"/>
                </a:solidFill>
              </a:rPr>
              <a:t>Any </a:t>
            </a:r>
            <a:br>
              <a:rPr lang="en-US" dirty="0">
                <a:solidFill>
                  <a:srgbClr val="FF73FA"/>
                </a:solidFill>
              </a:rPr>
            </a:br>
            <a:r>
              <a:rPr lang="en-US" dirty="0">
                <a:solidFill>
                  <a:srgbClr val="FF73FA"/>
                </a:solidFill>
              </a:rPr>
              <a:t>questions?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0EC0A4-2ABD-9378-97E4-4E3520AD6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C1C248-C453-6179-3591-1B420366E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IAV  11/2024  TT-A6  SePt  Status: released, public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Grafik 2" descr="Ein Bild, das Kleidung, Person, Menschen, Gruppe enthält.&#10;&#10;Automatisch generierte Beschreibung">
            <a:extLst>
              <a:ext uri="{FF2B5EF4-FFF2-40B4-BE49-F238E27FC236}">
                <a16:creationId xmlns:a16="http://schemas.microsoft.com/office/drawing/2014/main" id="{7D4ED10D-F078-55F7-9DD8-6788B52BB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13" y="0"/>
            <a:ext cx="6480175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B57D7ECE-31FE-DF80-8535-9E9A6ED15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460" y="14349"/>
            <a:ext cx="4322226" cy="648017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B85EA3F-ED86-FA14-1CF3-1CC7F8624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smbol_Quote">
            <a:extLst>
              <a:ext uri="{FF2B5EF4-FFF2-40B4-BE49-F238E27FC236}">
                <a16:creationId xmlns:a16="http://schemas.microsoft.com/office/drawing/2014/main" id="{26E198DC-09F5-A7C5-C0C5-60E1ED708ED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flipH="1" flipV="1">
            <a:off x="9282358" y="3024063"/>
            <a:ext cx="2094510" cy="1674237"/>
          </a:xfrm>
          <a:custGeom>
            <a:avLst/>
            <a:gdLst/>
            <a:ahLst/>
            <a:cxnLst/>
            <a:rect l="l" t="t" r="r" b="b"/>
            <a:pathLst>
              <a:path w="653207" h="522136">
                <a:moveTo>
                  <a:pt x="653207" y="0"/>
                </a:moveTo>
                <a:lnTo>
                  <a:pt x="653207" y="68758"/>
                </a:lnTo>
                <a:cubicBezTo>
                  <a:pt x="583732" y="90245"/>
                  <a:pt x="534670" y="123909"/>
                  <a:pt x="506021" y="169748"/>
                </a:cubicBezTo>
                <a:cubicBezTo>
                  <a:pt x="490264" y="196965"/>
                  <a:pt x="478446" y="235999"/>
                  <a:pt x="470567" y="286852"/>
                </a:cubicBezTo>
                <a:cubicBezTo>
                  <a:pt x="477730" y="286136"/>
                  <a:pt x="485608" y="285420"/>
                  <a:pt x="494203" y="284703"/>
                </a:cubicBezTo>
                <a:cubicBezTo>
                  <a:pt x="505663" y="283987"/>
                  <a:pt x="515690" y="283629"/>
                  <a:pt x="524285" y="283629"/>
                </a:cubicBezTo>
                <a:cubicBezTo>
                  <a:pt x="560813" y="283629"/>
                  <a:pt x="589820" y="292940"/>
                  <a:pt x="611307" y="311562"/>
                </a:cubicBezTo>
                <a:cubicBezTo>
                  <a:pt x="634943" y="331617"/>
                  <a:pt x="646761" y="360266"/>
                  <a:pt x="646761" y="397511"/>
                </a:cubicBezTo>
                <a:cubicBezTo>
                  <a:pt x="646761" y="434755"/>
                  <a:pt x="635301" y="464479"/>
                  <a:pt x="612382" y="486682"/>
                </a:cubicBezTo>
                <a:cubicBezTo>
                  <a:pt x="588746" y="510318"/>
                  <a:pt x="556874" y="522136"/>
                  <a:pt x="516764" y="522136"/>
                </a:cubicBezTo>
                <a:cubicBezTo>
                  <a:pt x="463047" y="522136"/>
                  <a:pt x="421863" y="501723"/>
                  <a:pt x="393214" y="460898"/>
                </a:cubicBezTo>
                <a:cubicBezTo>
                  <a:pt x="368862" y="425802"/>
                  <a:pt x="356686" y="380679"/>
                  <a:pt x="356686" y="325529"/>
                </a:cubicBezTo>
                <a:cubicBezTo>
                  <a:pt x="356686" y="231702"/>
                  <a:pt x="389633" y="153274"/>
                  <a:pt x="455526" y="90245"/>
                </a:cubicBezTo>
                <a:cubicBezTo>
                  <a:pt x="504946" y="43690"/>
                  <a:pt x="570840" y="13608"/>
                  <a:pt x="653207" y="0"/>
                </a:cubicBezTo>
                <a:close/>
                <a:moveTo>
                  <a:pt x="296522" y="0"/>
                </a:moveTo>
                <a:lnTo>
                  <a:pt x="296522" y="68758"/>
                </a:lnTo>
                <a:cubicBezTo>
                  <a:pt x="227047" y="90245"/>
                  <a:pt x="177985" y="123909"/>
                  <a:pt x="149335" y="169748"/>
                </a:cubicBezTo>
                <a:cubicBezTo>
                  <a:pt x="133578" y="196965"/>
                  <a:pt x="121760" y="235999"/>
                  <a:pt x="113881" y="286852"/>
                </a:cubicBezTo>
                <a:cubicBezTo>
                  <a:pt x="121044" y="286136"/>
                  <a:pt x="128922" y="285420"/>
                  <a:pt x="137517" y="284703"/>
                </a:cubicBezTo>
                <a:cubicBezTo>
                  <a:pt x="148977" y="283987"/>
                  <a:pt x="159005" y="283629"/>
                  <a:pt x="167600" y="283629"/>
                </a:cubicBezTo>
                <a:cubicBezTo>
                  <a:pt x="204128" y="283629"/>
                  <a:pt x="233135" y="292940"/>
                  <a:pt x="254622" y="311562"/>
                </a:cubicBezTo>
                <a:cubicBezTo>
                  <a:pt x="278258" y="331617"/>
                  <a:pt x="290076" y="360266"/>
                  <a:pt x="290076" y="397511"/>
                </a:cubicBezTo>
                <a:cubicBezTo>
                  <a:pt x="290076" y="434755"/>
                  <a:pt x="278616" y="464479"/>
                  <a:pt x="255697" y="486682"/>
                </a:cubicBezTo>
                <a:cubicBezTo>
                  <a:pt x="232061" y="510318"/>
                  <a:pt x="200188" y="522136"/>
                  <a:pt x="160079" y="522136"/>
                </a:cubicBezTo>
                <a:cubicBezTo>
                  <a:pt x="106361" y="522136"/>
                  <a:pt x="65177" y="501723"/>
                  <a:pt x="36528" y="460898"/>
                </a:cubicBezTo>
                <a:cubicBezTo>
                  <a:pt x="12176" y="425086"/>
                  <a:pt x="0" y="379963"/>
                  <a:pt x="0" y="325529"/>
                </a:cubicBezTo>
                <a:cubicBezTo>
                  <a:pt x="0" y="231702"/>
                  <a:pt x="32947" y="153274"/>
                  <a:pt x="98841" y="90245"/>
                </a:cubicBezTo>
                <a:cubicBezTo>
                  <a:pt x="148977" y="43690"/>
                  <a:pt x="214871" y="13608"/>
                  <a:pt x="296522" y="0"/>
                </a:cubicBezTo>
                <a:close/>
              </a:path>
            </a:pathLst>
          </a:custGeom>
          <a:solidFill>
            <a:srgbClr val="5500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2" name="smbol_Quote">
            <a:extLst>
              <a:ext uri="{FF2B5EF4-FFF2-40B4-BE49-F238E27FC236}">
                <a16:creationId xmlns:a16="http://schemas.microsoft.com/office/drawing/2014/main" id="{472C3BBF-4563-282D-C6AE-0F675BC5C60A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10800000" flipH="1" flipV="1">
            <a:off x="2657622" y="360363"/>
            <a:ext cx="2094510" cy="1674237"/>
          </a:xfrm>
          <a:custGeom>
            <a:avLst/>
            <a:gdLst/>
            <a:ahLst/>
            <a:cxnLst/>
            <a:rect l="l" t="t" r="r" b="b"/>
            <a:pathLst>
              <a:path w="653207" h="522136">
                <a:moveTo>
                  <a:pt x="653207" y="0"/>
                </a:moveTo>
                <a:lnTo>
                  <a:pt x="653207" y="68758"/>
                </a:lnTo>
                <a:cubicBezTo>
                  <a:pt x="583732" y="90245"/>
                  <a:pt x="534670" y="123909"/>
                  <a:pt x="506021" y="169748"/>
                </a:cubicBezTo>
                <a:cubicBezTo>
                  <a:pt x="490264" y="196965"/>
                  <a:pt x="478446" y="235999"/>
                  <a:pt x="470567" y="286852"/>
                </a:cubicBezTo>
                <a:cubicBezTo>
                  <a:pt x="477730" y="286136"/>
                  <a:pt x="485608" y="285420"/>
                  <a:pt x="494203" y="284703"/>
                </a:cubicBezTo>
                <a:cubicBezTo>
                  <a:pt x="505663" y="283987"/>
                  <a:pt x="515690" y="283629"/>
                  <a:pt x="524285" y="283629"/>
                </a:cubicBezTo>
                <a:cubicBezTo>
                  <a:pt x="560813" y="283629"/>
                  <a:pt x="589820" y="292940"/>
                  <a:pt x="611307" y="311562"/>
                </a:cubicBezTo>
                <a:cubicBezTo>
                  <a:pt x="634943" y="331617"/>
                  <a:pt x="646761" y="360266"/>
                  <a:pt x="646761" y="397511"/>
                </a:cubicBezTo>
                <a:cubicBezTo>
                  <a:pt x="646761" y="434755"/>
                  <a:pt x="635301" y="464479"/>
                  <a:pt x="612382" y="486682"/>
                </a:cubicBezTo>
                <a:cubicBezTo>
                  <a:pt x="588746" y="510318"/>
                  <a:pt x="556874" y="522136"/>
                  <a:pt x="516764" y="522136"/>
                </a:cubicBezTo>
                <a:cubicBezTo>
                  <a:pt x="463047" y="522136"/>
                  <a:pt x="421863" y="501723"/>
                  <a:pt x="393214" y="460898"/>
                </a:cubicBezTo>
                <a:cubicBezTo>
                  <a:pt x="368862" y="425802"/>
                  <a:pt x="356686" y="380679"/>
                  <a:pt x="356686" y="325529"/>
                </a:cubicBezTo>
                <a:cubicBezTo>
                  <a:pt x="356686" y="231702"/>
                  <a:pt x="389633" y="153274"/>
                  <a:pt x="455526" y="90245"/>
                </a:cubicBezTo>
                <a:cubicBezTo>
                  <a:pt x="504946" y="43690"/>
                  <a:pt x="570840" y="13608"/>
                  <a:pt x="653207" y="0"/>
                </a:cubicBezTo>
                <a:close/>
                <a:moveTo>
                  <a:pt x="296522" y="0"/>
                </a:moveTo>
                <a:lnTo>
                  <a:pt x="296522" y="68758"/>
                </a:lnTo>
                <a:cubicBezTo>
                  <a:pt x="227047" y="90245"/>
                  <a:pt x="177985" y="123909"/>
                  <a:pt x="149335" y="169748"/>
                </a:cubicBezTo>
                <a:cubicBezTo>
                  <a:pt x="133578" y="196965"/>
                  <a:pt x="121760" y="235999"/>
                  <a:pt x="113881" y="286852"/>
                </a:cubicBezTo>
                <a:cubicBezTo>
                  <a:pt x="121044" y="286136"/>
                  <a:pt x="128922" y="285420"/>
                  <a:pt x="137517" y="284703"/>
                </a:cubicBezTo>
                <a:cubicBezTo>
                  <a:pt x="148977" y="283987"/>
                  <a:pt x="159005" y="283629"/>
                  <a:pt x="167600" y="283629"/>
                </a:cubicBezTo>
                <a:cubicBezTo>
                  <a:pt x="204128" y="283629"/>
                  <a:pt x="233135" y="292940"/>
                  <a:pt x="254622" y="311562"/>
                </a:cubicBezTo>
                <a:cubicBezTo>
                  <a:pt x="278258" y="331617"/>
                  <a:pt x="290076" y="360266"/>
                  <a:pt x="290076" y="397511"/>
                </a:cubicBezTo>
                <a:cubicBezTo>
                  <a:pt x="290076" y="434755"/>
                  <a:pt x="278616" y="464479"/>
                  <a:pt x="255697" y="486682"/>
                </a:cubicBezTo>
                <a:cubicBezTo>
                  <a:pt x="232061" y="510318"/>
                  <a:pt x="200188" y="522136"/>
                  <a:pt x="160079" y="522136"/>
                </a:cubicBezTo>
                <a:cubicBezTo>
                  <a:pt x="106361" y="522136"/>
                  <a:pt x="65177" y="501723"/>
                  <a:pt x="36528" y="460898"/>
                </a:cubicBezTo>
                <a:cubicBezTo>
                  <a:pt x="12176" y="425086"/>
                  <a:pt x="0" y="379963"/>
                  <a:pt x="0" y="325529"/>
                </a:cubicBezTo>
                <a:cubicBezTo>
                  <a:pt x="0" y="231702"/>
                  <a:pt x="32947" y="153274"/>
                  <a:pt x="98841" y="90245"/>
                </a:cubicBezTo>
                <a:cubicBezTo>
                  <a:pt x="148977" y="43690"/>
                  <a:pt x="214871" y="13608"/>
                  <a:pt x="296522" y="0"/>
                </a:cubicBezTo>
                <a:close/>
              </a:path>
            </a:pathLst>
          </a:custGeom>
          <a:solidFill>
            <a:srgbClr val="5500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0750A73-FDEC-4A78-A501-53D5BE0C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90" y="1511895"/>
            <a:ext cx="6948772" cy="3024933"/>
          </a:xfrm>
        </p:spPr>
        <p:txBody>
          <a:bodyPr/>
          <a:lstStyle/>
          <a:p>
            <a:r>
              <a:rPr lang="en-US" sz="660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Every business will be a software business. </a:t>
            </a:r>
            <a:br>
              <a:rPr lang="en-US" sz="960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Satya Nadella, Chairman and Chief Executive Officer of Microsoft </a:t>
            </a:r>
            <a:endParaRPr lang="en-US" sz="1800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A528D0C4-40D9-F8D6-6EBF-9970E1E1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972023-834E-FCB5-BF5D-74EFCDEAD2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1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BA34493-D988-4172-8503-5C21DA18763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Contact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1864CDE-6951-401C-B278-D9B4CBABA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0E7627-693E-4577-A6E2-5891B69B95CD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39750" y="3960813"/>
            <a:ext cx="8280400" cy="1527406"/>
          </a:xfrm>
        </p:spPr>
        <p:txBody>
          <a:bodyPr/>
          <a:lstStyle/>
          <a:p>
            <a:r>
              <a:rPr lang="en-US"/>
              <a:t>Dr. Sebastian Probst</a:t>
            </a:r>
          </a:p>
          <a:p>
            <a:r>
              <a:rPr lang="en-US"/>
              <a:t>IAV GmbH</a:t>
            </a:r>
          </a:p>
          <a:p>
            <a:r>
              <a:rPr lang="en-US"/>
              <a:t>Rockwellstraße 12, 38518 GIFHORN (GERMANY)</a:t>
            </a:r>
            <a:br>
              <a:rPr lang="en-US"/>
            </a:br>
            <a:r>
              <a:rPr lang="en-US"/>
              <a:t>Phone +49 173 5710 138</a:t>
            </a:r>
          </a:p>
          <a:p>
            <a:r>
              <a:rPr lang="en-US"/>
              <a:t>sebastian.probst@iav.de</a:t>
            </a:r>
          </a:p>
          <a:p>
            <a:r>
              <a:rPr lang="en-US"/>
              <a:t>www.iav.com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D908C0-D311-CBF1-2D93-498C8D8A1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101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Information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easyObject_IAV_LKI">
            <a:extLst>
              <a:ext uri="{FF2B5EF4-FFF2-40B4-BE49-F238E27FC236}">
                <a16:creationId xmlns:a16="http://schemas.microsoft.com/office/drawing/2014/main" id="{76CE5D4F-2E4C-4C31-9771-DF1CDD80CEB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4564720"/>
              </p:ext>
            </p:extLst>
          </p:nvPr>
        </p:nvGraphicFramePr>
        <p:xfrm>
          <a:off x="539664" y="935831"/>
          <a:ext cx="10441075" cy="48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226">
                  <a:extLst>
                    <a:ext uri="{9D8B030D-6E8A-4147-A177-3AD203B41FA5}">
                      <a16:colId xmlns:a16="http://schemas.microsoft.com/office/drawing/2014/main" val="2438029956"/>
                    </a:ext>
                  </a:extLst>
                </a:gridCol>
                <a:gridCol w="1041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3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/>
                        <a:t>Project: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/>
                        <a:t>GearShiftGamers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/>
                        <a:t>Version: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/>
                        <a:t>Status: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>
                          <a:solidFill>
                            <a:srgbClr val="CCCCCC"/>
                          </a:solidFill>
                        </a:rPr>
                        <a:t>draft /</a:t>
                      </a:r>
                      <a:r>
                        <a:rPr lang="en-US" sz="1000" noProof="0">
                          <a:solidFill>
                            <a:srgbClr val="001A54"/>
                          </a:solidFill>
                        </a:rPr>
                        <a:t> released </a:t>
                      </a:r>
                      <a:r>
                        <a:rPr lang="en-US" sz="1000" noProof="0">
                          <a:solidFill>
                            <a:srgbClr val="CCCCCC"/>
                          </a:solidFill>
                        </a:rPr>
                        <a:t>/ not valid</a:t>
                      </a:r>
                      <a:endParaRPr lang="en-US" sz="1000" noProof="0" dirty="0">
                        <a:solidFill>
                          <a:srgbClr val="CCCCCC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noProof="0"/>
                        <a:t>Confidentiality</a:t>
                      </a:r>
                      <a:r>
                        <a:rPr lang="en-US" sz="1000" b="1"/>
                        <a:t>: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000" noProof="0">
                          <a:solidFill>
                            <a:srgbClr val="001A54"/>
                          </a:solidFill>
                        </a:rPr>
                        <a:t>public </a:t>
                      </a:r>
                      <a:r>
                        <a:rPr lang="en-US" sz="1000" noProof="0">
                          <a:solidFill>
                            <a:srgbClr val="CCCCCC"/>
                          </a:solidFill>
                        </a:rPr>
                        <a:t>/ internal / confidential / strictly confidential</a:t>
                      </a:r>
                      <a:endParaRPr lang="en-US" sz="1000" strike="sngStrike" noProof="0" dirty="0">
                        <a:solidFill>
                          <a:srgbClr val="CCCCCC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20">
                <a:tc gridSpan="2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/>
                        <a:t>Date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/>
                        <a:t>Name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/>
                        <a:t>Dept.</a:t>
                      </a:r>
                      <a:endParaRPr lang="en-US" sz="1000" b="1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/>
                        <a:t>Phone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/>
                        <a:t>Created</a:t>
                      </a:r>
                      <a:r>
                        <a:rPr lang="en-US" sz="1000" b="1"/>
                        <a:t>: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/>
                        <a:t>21.11.2024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noProof="0"/>
                        <a:t>Dr. Sebastian Probst</a:t>
                      </a:r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TT-A6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+49 173 5710 138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/>
                        <a:t>Reviewed</a:t>
                      </a:r>
                      <a:r>
                        <a:rPr lang="en-US" sz="1000" b="1"/>
                        <a:t>: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/>
                        <a:t>Released</a:t>
                      </a:r>
                      <a:r>
                        <a:rPr lang="en-US" sz="1000" b="1"/>
                        <a:t>: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21.11.2024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/>
                        <a:t>Pavel Spakowski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1601777"/>
                  </a:ext>
                </a:extLst>
              </a:tr>
              <a:tr h="145120">
                <a:tc gridSpan="6">
                  <a:txBody>
                    <a:bodyPr/>
                    <a:lstStyle/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noProof="0"/>
                        <a:t>Change History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018574"/>
                  </a:ext>
                </a:extLst>
              </a:tr>
              <a:tr h="145120">
                <a:tc>
                  <a:txBody>
                    <a:bodyPr/>
                    <a:lstStyle/>
                    <a:p>
                      <a:pPr algn="l"/>
                      <a:r>
                        <a:rPr lang="en-US" sz="1000" b="1"/>
                        <a:t>Version</a:t>
                      </a:r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noProof="0"/>
                        <a:t>Date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/>
                        <a:t>Name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000" b="1" noProof="0">
                          <a:solidFill>
                            <a:schemeClr val="tx1"/>
                          </a:solidFill>
                        </a:rPr>
                        <a:t>Changes</a:t>
                      </a:r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5496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noProof="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81153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2060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7802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17577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898932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94535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02760"/>
                  </a:ext>
                </a:extLst>
              </a:tr>
              <a:tr h="208987">
                <a:tc>
                  <a:txBody>
                    <a:bodyPr/>
                    <a:lstStyle/>
                    <a:p>
                      <a:pPr algn="l"/>
                      <a:endParaRPr lang="en-US" sz="1000" b="1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L="0" marR="108000" marT="36000" marB="5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62343"/>
                  </a:ext>
                </a:extLst>
              </a:tr>
            </a:tbl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A0EB6A2-3A4F-B210-FE1B-DFECEAEC8D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89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E7C0054-3BB2-F038-44CB-AFFD2470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" y="-8919"/>
            <a:ext cx="11520488" cy="648909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B88DB3-B579-620F-DD25-333F94FBD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820658-4CE5-6D9B-C353-F7619794CE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42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A873-61EB-770F-646A-657F599AB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3DD9169-C3CF-C878-690C-DAD6A659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D8DEEAC-FA16-5C6E-644E-429BEC2788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CA7058-9B8A-3B9B-F1F2-E660803B0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EB259-15EC-AB8F-BC58-E32C26ADA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38B63D5-9E47-91EB-7826-6F704F80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63" y="0"/>
            <a:ext cx="11602014" cy="648017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C08F9C4-AEFD-E2C6-FFB2-DE10B679E9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>
                <a:solidFill>
                  <a:srgbClr val="D2F5FF"/>
                </a:solidFill>
              </a:rPr>
              <a:pPr/>
              <a:t>5</a:t>
            </a:fld>
            <a:endParaRPr lang="en-US" dirty="0">
              <a:solidFill>
                <a:srgbClr val="D2F5F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DD91AF-B69E-2F54-460B-E58ADCBAE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IAV  11/2024  TT-A6  </a:t>
            </a:r>
            <a:r>
              <a:rPr lang="en-US" dirty="0" err="1">
                <a:solidFill>
                  <a:schemeClr val="bg1"/>
                </a:solidFill>
              </a:rPr>
              <a:t>SePt</a:t>
            </a:r>
            <a:r>
              <a:rPr lang="en-US" dirty="0">
                <a:solidFill>
                  <a:schemeClr val="bg1"/>
                </a:solidFill>
              </a:rPr>
              <a:t>  Status: released, public</a:t>
            </a:r>
          </a:p>
        </p:txBody>
      </p:sp>
    </p:spTree>
    <p:extLst>
      <p:ext uri="{BB962C8B-B14F-4D97-AF65-F5344CB8AC3E}">
        <p14:creationId xmlns:p14="http://schemas.microsoft.com/office/powerpoint/2010/main" val="385602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6E39-5411-251E-2DCE-6EBC668D1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2498F45-7D5B-5772-57CE-59A6DC237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3"/>
            <a:ext cx="11569318" cy="648044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FAD11B3-89E4-0481-0926-B026164592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>
                <a:solidFill>
                  <a:srgbClr val="D2F5FF"/>
                </a:solidFill>
              </a:rPr>
              <a:pPr/>
              <a:t>6</a:t>
            </a:fld>
            <a:endParaRPr lang="en-US" dirty="0">
              <a:solidFill>
                <a:srgbClr val="D2F5FF"/>
              </a:solidFill>
            </a:endParaRPr>
          </a:p>
        </p:txBody>
      </p:sp>
      <p:sp>
        <p:nvSpPr>
          <p:cNvPr id="20" name="masterSource">
            <a:extLst>
              <a:ext uri="{FF2B5EF4-FFF2-40B4-BE49-F238E27FC236}">
                <a16:creationId xmlns:a16="http://schemas.microsoft.com/office/drawing/2014/main" id="{C6407B15-CD2F-151B-8C34-A51A38D15C62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gray">
          <a:xfrm>
            <a:off x="538869" y="5722776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>
            <a:defPPr>
              <a:defRPr lang="de-DE"/>
            </a:defPPr>
            <a:lvl1pPr>
              <a:defRPr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Source: https://www.popularmechanics.com/science/a33957256/this-programmer-figured-out-how-to-play-doom-on-a-pregnancy-test/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445A36-66CA-9ACE-6AC5-D0831120B0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IAV  11/2024  TT-A6  </a:t>
            </a:r>
            <a:r>
              <a:rPr lang="en-US" dirty="0" err="1">
                <a:solidFill>
                  <a:schemeClr val="bg1"/>
                </a:solidFill>
              </a:rPr>
              <a:t>SePt</a:t>
            </a:r>
            <a:r>
              <a:rPr lang="en-US" dirty="0">
                <a:solidFill>
                  <a:schemeClr val="bg1"/>
                </a:solidFill>
              </a:rPr>
              <a:t>  Status: released, public</a:t>
            </a:r>
          </a:p>
        </p:txBody>
      </p:sp>
    </p:spTree>
    <p:extLst>
      <p:ext uri="{BB962C8B-B14F-4D97-AF65-F5344CB8AC3E}">
        <p14:creationId xmlns:p14="http://schemas.microsoft.com/office/powerpoint/2010/main" val="2949679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8D05C-5B57-EEBC-9A5E-ECAF0ABE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BFD1ECD-E1D1-507E-430D-9CC44743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market – video games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95ABA5-0F27-9048-17EC-F2D870D848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3" name="Textplatzhalter 82">
            <a:extLst>
              <a:ext uri="{FF2B5EF4-FFF2-40B4-BE49-F238E27FC236}">
                <a16:creationId xmlns:a16="http://schemas.microsoft.com/office/drawing/2014/main" id="{26137795-C26B-5B0B-D1C9-12FA526CF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56388" y="1584374"/>
            <a:ext cx="2700139" cy="96180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Mobile games </a:t>
            </a:r>
            <a:br>
              <a:rPr lang="en-US" b="1" dirty="0"/>
            </a:br>
            <a:r>
              <a:rPr lang="en-US" b="1" dirty="0"/>
              <a:t>market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masterSource">
            <a:extLst>
              <a:ext uri="{FF2B5EF4-FFF2-40B4-BE49-F238E27FC236}">
                <a16:creationId xmlns:a16="http://schemas.microsoft.com/office/drawing/2014/main" id="{B0F6AAC0-157D-FAA8-FD23-9661F43C51D2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gray">
          <a:xfrm>
            <a:off x="539750" y="5724463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>
            <a:defPPr>
              <a:defRPr lang="de-DE"/>
            </a:defPPr>
            <a:lvl1pPr>
              <a:defRPr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1A54"/>
                </a:solidFill>
              </a:rPr>
              <a:t>Source: Statista</a:t>
            </a:r>
          </a:p>
        </p:txBody>
      </p:sp>
      <p:sp>
        <p:nvSpPr>
          <p:cNvPr id="39" name="masterFootnote">
            <a:extLst>
              <a:ext uri="{FF2B5EF4-FFF2-40B4-BE49-F238E27FC236}">
                <a16:creationId xmlns:a16="http://schemas.microsoft.com/office/drawing/2014/main" id="{0FF4E7E6-70DF-60F8-C64C-BBA06B55A239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gray">
          <a:xfrm flipH="1">
            <a:off x="5940425" y="5724363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sz="700" dirty="0">
                <a:solidFill>
                  <a:srgbClr val="001A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Corresponding average growth rate    (2) Average Revenue Per User</a:t>
            </a:r>
          </a:p>
        </p:txBody>
      </p:sp>
      <p:sp>
        <p:nvSpPr>
          <p:cNvPr id="41" name="Textbox">
            <a:extLst>
              <a:ext uri="{FF2B5EF4-FFF2-40B4-BE49-F238E27FC236}">
                <a16:creationId xmlns:a16="http://schemas.microsoft.com/office/drawing/2014/main" id="{BD1D9A20-B3FB-E1D2-A80E-8C36D9CC21F9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136508" y="2850204"/>
            <a:ext cx="1476164" cy="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b="1" dirty="0"/>
              <a:t>€91.57 Billion</a:t>
            </a:r>
            <a:br>
              <a:rPr lang="en-US" dirty="0"/>
            </a:br>
            <a:r>
              <a:rPr lang="en-US" dirty="0"/>
              <a:t>Revenue (2024)</a:t>
            </a:r>
          </a:p>
        </p:txBody>
      </p:sp>
      <p:grpSp>
        <p:nvGrpSpPr>
          <p:cNvPr id="42" name="easyIcon">
            <a:extLst>
              <a:ext uri="{FF2B5EF4-FFF2-40B4-BE49-F238E27FC236}">
                <a16:creationId xmlns:a16="http://schemas.microsoft.com/office/drawing/2014/main" id="{C88D4FF2-2907-10C0-E8ED-51DC190E18C8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7272412" y="2778276"/>
            <a:ext cx="720000" cy="720000"/>
            <a:chOff x="5935452" y="2158867"/>
            <a:chExt cx="721100" cy="721100"/>
          </a:xfrm>
        </p:grpSpPr>
        <p:sp>
          <p:nvSpPr>
            <p:cNvPr id="43" name="backgroundFixed">
              <a:extLst>
                <a:ext uri="{FF2B5EF4-FFF2-40B4-BE49-F238E27FC236}">
                  <a16:creationId xmlns:a16="http://schemas.microsoft.com/office/drawing/2014/main" id="{0E32C778-440F-0862-6CF3-6CAC5A75DA1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935452" y="2158867"/>
              <a:ext cx="721100" cy="721100"/>
            </a:xfrm>
            <a:prstGeom prst="ellipse">
              <a:avLst/>
            </a:prstGeom>
            <a:solidFill>
              <a:srgbClr val="52C9FF"/>
            </a:solidFill>
            <a:ln w="6350" cap="flat" cmpd="sng" algn="ctr">
              <a:solidFill>
                <a:srgbClr val="52C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44" name="Vector">
              <a:extLst>
                <a:ext uri="{FF2B5EF4-FFF2-40B4-BE49-F238E27FC236}">
                  <a16:creationId xmlns:a16="http://schemas.microsoft.com/office/drawing/2014/main" id="{82518DE9-DE28-8E9E-3528-F26006315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gray">
            <a:xfrm>
              <a:off x="5935452" y="2158867"/>
              <a:ext cx="721100" cy="721100"/>
            </a:xfrm>
            <a:prstGeom prst="rect">
              <a:avLst/>
            </a:prstGeom>
          </p:spPr>
        </p:pic>
      </p:grpSp>
      <p:grpSp>
        <p:nvGrpSpPr>
          <p:cNvPr id="45" name="easyDyn_TRD_1">
            <a:extLst>
              <a:ext uri="{FF2B5EF4-FFF2-40B4-BE49-F238E27FC236}">
                <a16:creationId xmlns:a16="http://schemas.microsoft.com/office/drawing/2014/main" id="{645F886E-15B1-7290-B297-989698DF9149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gray">
          <a:xfrm>
            <a:off x="7380424" y="3606288"/>
            <a:ext cx="481397" cy="481397"/>
            <a:chOff x="200340" y="1196740"/>
            <a:chExt cx="360000" cy="360000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1D2B0C13-B205-C92B-A19F-08324800329A}"/>
                </a:ext>
              </a:extLst>
            </p:cNvPr>
            <p:cNvSpPr/>
            <p:nvPr/>
          </p:nvSpPr>
          <p:spPr bwMode="gray">
            <a:xfrm>
              <a:off x="200340" y="1196740"/>
              <a:ext cx="360000" cy="360000"/>
            </a:xfrm>
            <a:prstGeom prst="ellipse">
              <a:avLst/>
            </a:prstGeom>
            <a:solidFill>
              <a:srgbClr val="80D800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ADEF"/>
                  </a:solidFill>
                  <a:prstDash val="solid"/>
                </a14:hiddenLine>
              </a:ext>
            </a:ex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36294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Arial" panose="020B0604020202020204" pitchFamily="34" charset="0"/>
                  <a:sym typeface="Wingdings"/>
                </a:rPr>
                <a:t> </a:t>
              </a:r>
              <a:endParaRPr lang="en-US" sz="1600" b="1" kern="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Symbol">
              <a:extLst>
                <a:ext uri="{FF2B5EF4-FFF2-40B4-BE49-F238E27FC236}">
                  <a16:creationId xmlns:a16="http://schemas.microsoft.com/office/drawing/2014/main" id="{5A8E2933-F8F0-8E1D-2D9D-2B92C2CB6CC8}"/>
                </a:ext>
              </a:extLst>
            </p:cNvPr>
            <p:cNvSpPr/>
            <p:nvPr/>
          </p:nvSpPr>
          <p:spPr bwMode="gray">
            <a:xfrm rot="2700000">
              <a:off x="272340" y="126874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216000" h="216000">
                  <a:moveTo>
                    <a:pt x="0" y="90000"/>
                  </a:moveTo>
                  <a:lnTo>
                    <a:pt x="108000" y="0"/>
                  </a:lnTo>
                  <a:lnTo>
                    <a:pt x="216000" y="90000"/>
                  </a:lnTo>
                  <a:lnTo>
                    <a:pt x="144005" y="90000"/>
                  </a:lnTo>
                  <a:lnTo>
                    <a:pt x="144005" y="216000"/>
                  </a:lnTo>
                  <a:lnTo>
                    <a:pt x="71995" y="216000"/>
                  </a:lnTo>
                  <a:lnTo>
                    <a:pt x="71995" y="900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193F71"/>
                  </a:solidFill>
                  <a:prstDash val="solid"/>
                  <a:headEnd type="none" w="med" len="med"/>
                  <a:tailEnd type="triangle" w="med" len="med"/>
                </a14:hiddenLine>
              </a:ext>
            </a:extLst>
          </p:spPr>
          <p:txBody>
            <a:bodyPr rtlCol="0" anchor="ctr">
              <a:noAutofit/>
            </a:bodyPr>
            <a:lstStyle/>
            <a:p>
              <a:pPr algn="ctr" defTabSz="736294">
                <a:defRPr/>
              </a:pPr>
              <a:endParaRPr lang="en-US" sz="1600" kern="0" dirty="0">
                <a:solidFill>
                  <a:srgbClr val="4D4D4D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8" name="Textbox">
            <a:extLst>
              <a:ext uri="{FF2B5EF4-FFF2-40B4-BE49-F238E27FC236}">
                <a16:creationId xmlns:a16="http://schemas.microsoft.com/office/drawing/2014/main" id="{67EFD546-01E5-B113-D0AE-0AEDDCDA65D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8100504" y="3533809"/>
            <a:ext cx="1476164" cy="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b="1" dirty="0"/>
              <a:t>€111.00 Billion</a:t>
            </a:r>
            <a:br>
              <a:rPr lang="en-US" dirty="0"/>
            </a:br>
            <a:r>
              <a:rPr lang="en-US" dirty="0"/>
              <a:t>Revenue (2027)</a:t>
            </a:r>
          </a:p>
        </p:txBody>
      </p:sp>
      <p:sp>
        <p:nvSpPr>
          <p:cNvPr id="49" name="Textbox">
            <a:extLst>
              <a:ext uri="{FF2B5EF4-FFF2-40B4-BE49-F238E27FC236}">
                <a16:creationId xmlns:a16="http://schemas.microsoft.com/office/drawing/2014/main" id="{04618FE9-709D-1FDD-7580-7103FF57D9B3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408316" y="3636131"/>
            <a:ext cx="1116124" cy="4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 algn="ctr">
              <a:buNone/>
            </a:pPr>
            <a:r>
              <a:rPr lang="en-US" sz="1200" b="1" dirty="0"/>
              <a:t>6.39%</a:t>
            </a:r>
            <a:br>
              <a:rPr lang="en-US" sz="1200" b="1" dirty="0"/>
            </a:br>
            <a:r>
              <a:rPr lang="en-US" sz="1200" dirty="0"/>
              <a:t>CAGR</a:t>
            </a:r>
            <a:r>
              <a:rPr lang="en-US" sz="1200" baseline="30000" dirty="0"/>
              <a:t>1</a:t>
            </a:r>
            <a:r>
              <a:rPr lang="en-US" sz="1200" b="1" dirty="0"/>
              <a:t> </a:t>
            </a:r>
            <a:r>
              <a:rPr lang="en-US" sz="1200" dirty="0"/>
              <a:t>p.a.</a:t>
            </a:r>
          </a:p>
        </p:txBody>
      </p:sp>
      <p:grpSp>
        <p:nvGrpSpPr>
          <p:cNvPr id="50" name="easyIcon">
            <a:extLst>
              <a:ext uri="{FF2B5EF4-FFF2-40B4-BE49-F238E27FC236}">
                <a16:creationId xmlns:a16="http://schemas.microsoft.com/office/drawing/2014/main" id="{C8A4A1BC-BBC6-FBDE-8DF2-20E55FB93160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7380424" y="4608319"/>
            <a:ext cx="720000" cy="720000"/>
            <a:chOff x="5520242" y="2100487"/>
            <a:chExt cx="1524000" cy="1524000"/>
          </a:xfrm>
        </p:grpSpPr>
        <p:sp>
          <p:nvSpPr>
            <p:cNvPr id="51" name="backgroundFixed">
              <a:extLst>
                <a:ext uri="{FF2B5EF4-FFF2-40B4-BE49-F238E27FC236}">
                  <a16:creationId xmlns:a16="http://schemas.microsoft.com/office/drawing/2014/main" id="{F610ECE4-1B9D-A8B8-FDD2-5876DC2CDD2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20242" y="2100487"/>
              <a:ext cx="1524000" cy="1524000"/>
            </a:xfrm>
            <a:prstGeom prst="ellipse">
              <a:avLst/>
            </a:prstGeom>
            <a:solidFill>
              <a:srgbClr val="52C9FF"/>
            </a:solidFill>
            <a:ln w="6350" cap="flat" cmpd="sng" algn="ctr">
              <a:solidFill>
                <a:srgbClr val="52C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52" name="Vector">
              <a:extLst>
                <a:ext uri="{FF2B5EF4-FFF2-40B4-BE49-F238E27FC236}">
                  <a16:creationId xmlns:a16="http://schemas.microsoft.com/office/drawing/2014/main" id="{4F1AAC44-ED05-E109-7FA0-24BF8C571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 bwMode="gray">
            <a:xfrm>
              <a:off x="5520242" y="2100487"/>
              <a:ext cx="1524000" cy="1524000"/>
            </a:xfrm>
            <a:prstGeom prst="rect">
              <a:avLst/>
            </a:prstGeom>
          </p:spPr>
        </p:pic>
      </p:grpSp>
      <p:sp>
        <p:nvSpPr>
          <p:cNvPr id="53" name="Textbox">
            <a:extLst>
              <a:ext uri="{FF2B5EF4-FFF2-40B4-BE49-F238E27FC236}">
                <a16:creationId xmlns:a16="http://schemas.microsoft.com/office/drawing/2014/main" id="{40A877C2-E7FA-D463-B3F9-DF1941DF632F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8244520" y="4764575"/>
            <a:ext cx="1476164" cy="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b="1" dirty="0"/>
              <a:t>€53.45 </a:t>
            </a:r>
            <a:br>
              <a:rPr lang="en-US" dirty="0"/>
            </a:br>
            <a:r>
              <a:rPr lang="en-US" dirty="0"/>
              <a:t>ARPU</a:t>
            </a:r>
            <a:r>
              <a:rPr lang="en-US" baseline="30000" dirty="0"/>
              <a:t>2</a:t>
            </a:r>
            <a:r>
              <a:rPr lang="en-US" dirty="0"/>
              <a:t> (2024)</a:t>
            </a:r>
          </a:p>
        </p:txBody>
      </p:sp>
      <p:grpSp>
        <p:nvGrpSpPr>
          <p:cNvPr id="87" name="easyIcon">
            <a:extLst>
              <a:ext uri="{FF2B5EF4-FFF2-40B4-BE49-F238E27FC236}">
                <a16:creationId xmlns:a16="http://schemas.microsoft.com/office/drawing/2014/main" id="{B0FE2618-20D4-83DD-4C95-5D8C4231F4A8}"/>
              </a:ext>
            </a:extLst>
          </p:cNvPr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7829426" y="4608239"/>
            <a:ext cx="372741" cy="372741"/>
            <a:chOff x="575668" y="2158868"/>
            <a:chExt cx="721100" cy="721100"/>
          </a:xfrm>
        </p:grpSpPr>
        <p:sp>
          <p:nvSpPr>
            <p:cNvPr id="88" name="backgroundFixed">
              <a:extLst>
                <a:ext uri="{FF2B5EF4-FFF2-40B4-BE49-F238E27FC236}">
                  <a16:creationId xmlns:a16="http://schemas.microsoft.com/office/drawing/2014/main" id="{D98A2EB1-D48E-8A4C-5310-2CF7AE4D739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75668" y="2158868"/>
              <a:ext cx="721100" cy="721100"/>
            </a:xfrm>
            <a:prstGeom prst="ellipse">
              <a:avLst/>
            </a:prstGeom>
            <a:solidFill>
              <a:srgbClr val="52C9FF"/>
            </a:solidFill>
            <a:ln w="6350" cap="flat" cmpd="sng" algn="ctr">
              <a:solidFill>
                <a:srgbClr val="52C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89" name="Vector">
              <a:extLst>
                <a:ext uri="{FF2B5EF4-FFF2-40B4-BE49-F238E27FC236}">
                  <a16:creationId xmlns:a16="http://schemas.microsoft.com/office/drawing/2014/main" id="{02E34DF3-4A8F-CA13-936D-A626D19F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575668" y="2158868"/>
              <a:ext cx="721100" cy="721100"/>
            </a:xfrm>
            <a:prstGeom prst="rect">
              <a:avLst/>
            </a:prstGeom>
          </p:spPr>
        </p:pic>
      </p:grpSp>
      <p:grpSp>
        <p:nvGrpSpPr>
          <p:cNvPr id="96" name="easyIcon">
            <a:extLst>
              <a:ext uri="{FF2B5EF4-FFF2-40B4-BE49-F238E27FC236}">
                <a16:creationId xmlns:a16="http://schemas.microsoft.com/office/drawing/2014/main" id="{59629E68-E403-980D-68FA-4A680C3363AF}"/>
              </a:ext>
            </a:extLst>
          </p:cNvPr>
          <p:cNvGrpSpPr>
            <a:grpSpLocks noChangeAspect="1"/>
          </p:cNvGrpSpPr>
          <p:nvPr>
            <p:custDataLst>
              <p:tags r:id="rId11"/>
            </p:custDataLst>
          </p:nvPr>
        </p:nvGrpSpPr>
        <p:grpSpPr>
          <a:xfrm>
            <a:off x="7759514" y="2680583"/>
            <a:ext cx="372741" cy="372741"/>
            <a:chOff x="575668" y="2158868"/>
            <a:chExt cx="721100" cy="721100"/>
          </a:xfrm>
        </p:grpSpPr>
        <p:sp>
          <p:nvSpPr>
            <p:cNvPr id="97" name="backgroundFixed">
              <a:extLst>
                <a:ext uri="{FF2B5EF4-FFF2-40B4-BE49-F238E27FC236}">
                  <a16:creationId xmlns:a16="http://schemas.microsoft.com/office/drawing/2014/main" id="{842F0F0E-EC17-3A56-D6A2-26F79FD43C9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75668" y="2158868"/>
              <a:ext cx="721100" cy="721100"/>
            </a:xfrm>
            <a:prstGeom prst="ellipse">
              <a:avLst/>
            </a:prstGeom>
            <a:solidFill>
              <a:srgbClr val="52C9FF"/>
            </a:solidFill>
            <a:ln w="6350" cap="flat" cmpd="sng" algn="ctr">
              <a:solidFill>
                <a:srgbClr val="52C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98" name="Vector">
              <a:extLst>
                <a:ext uri="{FF2B5EF4-FFF2-40B4-BE49-F238E27FC236}">
                  <a16:creationId xmlns:a16="http://schemas.microsoft.com/office/drawing/2014/main" id="{AFBF2908-8EA4-959C-7D6B-9E5FE34C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575668" y="2158868"/>
              <a:ext cx="721100" cy="721100"/>
            </a:xfrm>
            <a:prstGeom prst="rect">
              <a:avLst/>
            </a:prstGeom>
          </p:spPr>
        </p:pic>
      </p:grpSp>
      <p:grpSp>
        <p:nvGrpSpPr>
          <p:cNvPr id="102" name="easyIcon">
            <a:extLst>
              <a:ext uri="{FF2B5EF4-FFF2-40B4-BE49-F238E27FC236}">
                <a16:creationId xmlns:a16="http://schemas.microsoft.com/office/drawing/2014/main" id="{E0744F85-D8EA-6C27-C27D-C23B264E5DC5}"/>
              </a:ext>
            </a:extLst>
          </p:cNvPr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9792692" y="1475891"/>
            <a:ext cx="720000" cy="720000"/>
            <a:chOff x="1767275" y="1742989"/>
            <a:chExt cx="548981" cy="548981"/>
          </a:xfrm>
        </p:grpSpPr>
        <p:sp>
          <p:nvSpPr>
            <p:cNvPr id="103" name="backgroundFixed">
              <a:extLst>
                <a:ext uri="{FF2B5EF4-FFF2-40B4-BE49-F238E27FC236}">
                  <a16:creationId xmlns:a16="http://schemas.microsoft.com/office/drawing/2014/main" id="{3920D6FF-61BC-FA12-A3DD-8197B1A370B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767275" y="1742989"/>
              <a:ext cx="548981" cy="548981"/>
            </a:xfrm>
            <a:prstGeom prst="ellipse">
              <a:avLst/>
            </a:prstGeom>
            <a:solidFill>
              <a:srgbClr val="52C9FF"/>
            </a:solidFill>
            <a:ln w="6350" cap="flat" cmpd="sng" algn="ctr">
              <a:solidFill>
                <a:srgbClr val="52C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4" name="Vector">
              <a:extLst>
                <a:ext uri="{FF2B5EF4-FFF2-40B4-BE49-F238E27FC236}">
                  <a16:creationId xmlns:a16="http://schemas.microsoft.com/office/drawing/2014/main" id="{8A849B6D-4276-01FF-617C-206A9C6BB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 bwMode="gray">
            <a:xfrm>
              <a:off x="1767275" y="1742989"/>
              <a:ext cx="548981" cy="548981"/>
            </a:xfrm>
            <a:prstGeom prst="rect">
              <a:avLst/>
            </a:prstGeom>
          </p:spPr>
        </p:pic>
      </p:grpSp>
      <p:grpSp>
        <p:nvGrpSpPr>
          <p:cNvPr id="105" name="easyIcon">
            <a:extLst>
              <a:ext uri="{FF2B5EF4-FFF2-40B4-BE49-F238E27FC236}">
                <a16:creationId xmlns:a16="http://schemas.microsoft.com/office/drawing/2014/main" id="{6E200332-7063-D9B1-44B1-017090125EBC}"/>
              </a:ext>
            </a:extLst>
          </p:cNvPr>
          <p:cNvGrpSpPr>
            <a:grpSpLocks noChangeAspect="1"/>
          </p:cNvGrpSpPr>
          <p:nvPr>
            <p:custDataLst>
              <p:tags r:id="rId13"/>
            </p:custDataLst>
          </p:nvPr>
        </p:nvGrpSpPr>
        <p:grpSpPr>
          <a:xfrm>
            <a:off x="9324640" y="1836011"/>
            <a:ext cx="720000" cy="720000"/>
            <a:chOff x="9725027" y="840525"/>
            <a:chExt cx="1524000" cy="1524000"/>
          </a:xfrm>
        </p:grpSpPr>
        <p:sp>
          <p:nvSpPr>
            <p:cNvPr id="106" name="backgroundFixed">
              <a:extLst>
                <a:ext uri="{FF2B5EF4-FFF2-40B4-BE49-F238E27FC236}">
                  <a16:creationId xmlns:a16="http://schemas.microsoft.com/office/drawing/2014/main" id="{E2FD96A7-607E-4A5E-7207-02FCA932FF8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725027" y="840525"/>
              <a:ext cx="1524000" cy="1524000"/>
            </a:xfrm>
            <a:prstGeom prst="ellipse">
              <a:avLst/>
            </a:prstGeom>
            <a:solidFill>
              <a:srgbClr val="52C9FF"/>
            </a:solidFill>
            <a:ln w="6350" cap="flat" cmpd="sng" algn="ctr">
              <a:solidFill>
                <a:srgbClr val="52C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7" name="Vector">
              <a:extLst>
                <a:ext uri="{FF2B5EF4-FFF2-40B4-BE49-F238E27FC236}">
                  <a16:creationId xmlns:a16="http://schemas.microsoft.com/office/drawing/2014/main" id="{3E4481A6-EEC9-0D20-15FD-2D29EF61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 bwMode="gray">
            <a:xfrm>
              <a:off x="9725027" y="840525"/>
              <a:ext cx="1524000" cy="1524000"/>
            </a:xfrm>
            <a:prstGeom prst="rect">
              <a:avLst/>
            </a:prstGeom>
          </p:spPr>
        </p:pic>
      </p:grpSp>
      <p:grpSp>
        <p:nvGrpSpPr>
          <p:cNvPr id="111" name="Rahmen">
            <a:extLst>
              <a:ext uri="{FF2B5EF4-FFF2-40B4-BE49-F238E27FC236}">
                <a16:creationId xmlns:a16="http://schemas.microsoft.com/office/drawing/2014/main" id="{0AD81A64-C653-8168-9DCE-B09C2F7BD2FD}"/>
              </a:ext>
            </a:extLst>
          </p:cNvPr>
          <p:cNvGrpSpPr/>
          <p:nvPr/>
        </p:nvGrpSpPr>
        <p:grpSpPr>
          <a:xfrm>
            <a:off x="5940425" y="1295400"/>
            <a:ext cx="5040313" cy="4392959"/>
            <a:chOff x="3836876" y="2564904"/>
            <a:chExt cx="576064" cy="576064"/>
          </a:xfrm>
        </p:grpSpPr>
        <p:cxnSp>
          <p:nvCxnSpPr>
            <p:cNvPr id="112" name="Rahmen">
              <a:extLst>
                <a:ext uri="{FF2B5EF4-FFF2-40B4-BE49-F238E27FC236}">
                  <a16:creationId xmlns:a16="http://schemas.microsoft.com/office/drawing/2014/main" id="{8461285E-C08C-543B-7F03-AB0B54065BCA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>
              <a:off x="3836876" y="2564904"/>
              <a:ext cx="576064" cy="0"/>
            </a:xfrm>
            <a:prstGeom prst="line">
              <a:avLst/>
            </a:prstGeom>
            <a:ln w="6350" cmpd="sng">
              <a:solidFill>
                <a:srgbClr val="001A5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ahmen">
              <a:extLst>
                <a:ext uri="{FF2B5EF4-FFF2-40B4-BE49-F238E27FC236}">
                  <a16:creationId xmlns:a16="http://schemas.microsoft.com/office/drawing/2014/main" id="{E6ABDF6E-2259-4B90-C6DA-985A0834BDE2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3836876" y="3140968"/>
              <a:ext cx="576064" cy="0"/>
            </a:xfrm>
            <a:prstGeom prst="line">
              <a:avLst/>
            </a:prstGeom>
            <a:ln w="6350" cmpd="sng">
              <a:solidFill>
                <a:srgbClr val="001A5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8" name="Diagramm 137">
            <a:extLst>
              <a:ext uri="{FF2B5EF4-FFF2-40B4-BE49-F238E27FC236}">
                <a16:creationId xmlns:a16="http://schemas.microsoft.com/office/drawing/2014/main" id="{8AE7107C-E3E6-99F0-CFE5-C1504019D3B7}"/>
              </a:ext>
            </a:extLst>
          </p:cNvPr>
          <p:cNvGraphicFramePr/>
          <p:nvPr/>
        </p:nvGraphicFramePr>
        <p:xfrm>
          <a:off x="431652" y="1799927"/>
          <a:ext cx="4716524" cy="323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5"/>
          </a:graphicData>
        </a:graphic>
      </p:graphicFrame>
      <p:sp>
        <p:nvSpPr>
          <p:cNvPr id="5" name="Rahmen">
            <a:extLst>
              <a:ext uri="{FF2B5EF4-FFF2-40B4-BE49-F238E27FC236}">
                <a16:creationId xmlns:a16="http://schemas.microsoft.com/office/drawing/2014/main" id="{AD26B074-4CBE-B814-557D-E1DE5509355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960044" y="2159967"/>
            <a:ext cx="1800994" cy="1692188"/>
          </a:xfrm>
          <a:custGeom>
            <a:avLst/>
            <a:gdLst>
              <a:gd name="connsiteX0" fmla="*/ 0 w 347662"/>
              <a:gd name="connsiteY0" fmla="*/ 128587 h 128587"/>
              <a:gd name="connsiteX1" fmla="*/ 0 w 347662"/>
              <a:gd name="connsiteY1" fmla="*/ 0 h 128587"/>
              <a:gd name="connsiteX2" fmla="*/ 347662 w 347662"/>
              <a:gd name="connsiteY2" fmla="*/ 0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662" h="128587">
                <a:moveTo>
                  <a:pt x="0" y="128587"/>
                </a:moveTo>
                <a:lnTo>
                  <a:pt x="0" y="0"/>
                </a:lnTo>
                <a:lnTo>
                  <a:pt x="347662" y="0"/>
                </a:lnTo>
              </a:path>
            </a:pathLst>
          </a:custGeom>
          <a:noFill/>
          <a:ln w="6350" cmpd="sng">
            <a:solidFill>
              <a:srgbClr val="001A5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12DE47-F406-79C0-5045-08B6DB7A8C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1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FD48A-E7E6-F0A6-928A-4AB60917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DD0395-E59B-187C-F619-222D366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market – video games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8EC3D28-E3C8-E501-1B96-AF3EA905A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3" name="Textplatzhalter 82">
            <a:extLst>
              <a:ext uri="{FF2B5EF4-FFF2-40B4-BE49-F238E27FC236}">
                <a16:creationId xmlns:a16="http://schemas.microsoft.com/office/drawing/2014/main" id="{0B21EB77-3F11-B7A7-B4F9-D469F52289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56388" y="1584374"/>
            <a:ext cx="2700139" cy="96180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Whole video games </a:t>
            </a:r>
            <a:br>
              <a:rPr lang="en-US" b="1" dirty="0"/>
            </a:br>
            <a:r>
              <a:rPr lang="en-US" b="1" dirty="0"/>
              <a:t>market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masterSource">
            <a:extLst>
              <a:ext uri="{FF2B5EF4-FFF2-40B4-BE49-F238E27FC236}">
                <a16:creationId xmlns:a16="http://schemas.microsoft.com/office/drawing/2014/main" id="{B294473C-B720-AFA8-8A10-19EB6BE209D4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gray">
          <a:xfrm>
            <a:off x="539750" y="5724463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>
            <a:defPPr>
              <a:defRPr lang="de-DE"/>
            </a:defPPr>
            <a:lvl1pPr>
              <a:defRPr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1A54"/>
                </a:solidFill>
              </a:rPr>
              <a:t>Source: Statista</a:t>
            </a:r>
          </a:p>
        </p:txBody>
      </p:sp>
      <p:sp>
        <p:nvSpPr>
          <p:cNvPr id="39" name="masterFootnote">
            <a:extLst>
              <a:ext uri="{FF2B5EF4-FFF2-40B4-BE49-F238E27FC236}">
                <a16:creationId xmlns:a16="http://schemas.microsoft.com/office/drawing/2014/main" id="{225096C5-350A-57D5-DC88-193D098D8E4B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gray">
          <a:xfrm flipH="1">
            <a:off x="5940425" y="5724363"/>
            <a:ext cx="0" cy="108012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sz="700" dirty="0">
                <a:solidFill>
                  <a:srgbClr val="001A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Corresponding average growth rate    (2) Average Revenue Per User</a:t>
            </a:r>
          </a:p>
        </p:txBody>
      </p:sp>
      <p:sp>
        <p:nvSpPr>
          <p:cNvPr id="41" name="Textbox">
            <a:extLst>
              <a:ext uri="{FF2B5EF4-FFF2-40B4-BE49-F238E27FC236}">
                <a16:creationId xmlns:a16="http://schemas.microsoft.com/office/drawing/2014/main" id="{D629C7B4-55AE-D265-44E9-6693BB68EB4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136508" y="2850204"/>
            <a:ext cx="1476164" cy="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b="1" dirty="0"/>
              <a:t>€261.80 Billion</a:t>
            </a:r>
            <a:br>
              <a:rPr lang="en-US" dirty="0"/>
            </a:br>
            <a:r>
              <a:rPr lang="en-US" dirty="0"/>
              <a:t>Revenue (2024)</a:t>
            </a:r>
          </a:p>
        </p:txBody>
      </p:sp>
      <p:grpSp>
        <p:nvGrpSpPr>
          <p:cNvPr id="42" name="easyIcon">
            <a:extLst>
              <a:ext uri="{FF2B5EF4-FFF2-40B4-BE49-F238E27FC236}">
                <a16:creationId xmlns:a16="http://schemas.microsoft.com/office/drawing/2014/main" id="{9EC8A7E2-BF66-BB86-ED35-98DA913AA145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7272412" y="2778276"/>
            <a:ext cx="720000" cy="720000"/>
            <a:chOff x="5935452" y="2158867"/>
            <a:chExt cx="721100" cy="721100"/>
          </a:xfrm>
        </p:grpSpPr>
        <p:sp>
          <p:nvSpPr>
            <p:cNvPr id="43" name="backgroundFixed">
              <a:extLst>
                <a:ext uri="{FF2B5EF4-FFF2-40B4-BE49-F238E27FC236}">
                  <a16:creationId xmlns:a16="http://schemas.microsoft.com/office/drawing/2014/main" id="{913BEFB8-302D-63EF-B828-C1447F1BC42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935452" y="2158867"/>
              <a:ext cx="721100" cy="721100"/>
            </a:xfrm>
            <a:prstGeom prst="ellipse">
              <a:avLst/>
            </a:prstGeom>
            <a:solidFill>
              <a:srgbClr val="1446EB"/>
            </a:solidFill>
            <a:ln w="6350" cap="flat" cmpd="sng" algn="ctr">
              <a:solidFill>
                <a:srgbClr val="1446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44" name="Vector">
              <a:extLst>
                <a:ext uri="{FF2B5EF4-FFF2-40B4-BE49-F238E27FC236}">
                  <a16:creationId xmlns:a16="http://schemas.microsoft.com/office/drawing/2014/main" id="{38300A25-6545-A24D-BED8-263E89E7A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5935452" y="2158867"/>
              <a:ext cx="721100" cy="721100"/>
            </a:xfrm>
            <a:prstGeom prst="rect">
              <a:avLst/>
            </a:prstGeom>
          </p:spPr>
        </p:pic>
      </p:grpSp>
      <p:grpSp>
        <p:nvGrpSpPr>
          <p:cNvPr id="45" name="easyDyn_TRD_1">
            <a:extLst>
              <a:ext uri="{FF2B5EF4-FFF2-40B4-BE49-F238E27FC236}">
                <a16:creationId xmlns:a16="http://schemas.microsoft.com/office/drawing/2014/main" id="{189434A2-297D-BFB5-0648-42F57B59319D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gray">
          <a:xfrm>
            <a:off x="7380424" y="3606288"/>
            <a:ext cx="481397" cy="481397"/>
            <a:chOff x="200340" y="1196740"/>
            <a:chExt cx="360000" cy="360000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BB42D51E-D43A-2F47-B4C4-EE6C54FD5A0C}"/>
                </a:ext>
              </a:extLst>
            </p:cNvPr>
            <p:cNvSpPr/>
            <p:nvPr/>
          </p:nvSpPr>
          <p:spPr bwMode="gray">
            <a:xfrm>
              <a:off x="200340" y="1196740"/>
              <a:ext cx="360000" cy="360000"/>
            </a:xfrm>
            <a:prstGeom prst="ellipse">
              <a:avLst/>
            </a:prstGeom>
            <a:solidFill>
              <a:srgbClr val="80D800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ADEF"/>
                  </a:solidFill>
                  <a:prstDash val="solid"/>
                </a14:hiddenLine>
              </a:ext>
            </a:ex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36294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Arial" panose="020B0604020202020204" pitchFamily="34" charset="0"/>
                  <a:sym typeface="Wingdings"/>
                </a:rPr>
                <a:t> </a:t>
              </a:r>
              <a:endParaRPr lang="en-US" sz="1600" b="1" kern="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Symbol">
              <a:extLst>
                <a:ext uri="{FF2B5EF4-FFF2-40B4-BE49-F238E27FC236}">
                  <a16:creationId xmlns:a16="http://schemas.microsoft.com/office/drawing/2014/main" id="{05BA92EB-4417-32F4-A0E0-130AE649060E}"/>
                </a:ext>
              </a:extLst>
            </p:cNvPr>
            <p:cNvSpPr/>
            <p:nvPr/>
          </p:nvSpPr>
          <p:spPr bwMode="gray">
            <a:xfrm rot="2700000">
              <a:off x="272340" y="126874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216000" h="216000">
                  <a:moveTo>
                    <a:pt x="0" y="90000"/>
                  </a:moveTo>
                  <a:lnTo>
                    <a:pt x="108000" y="0"/>
                  </a:lnTo>
                  <a:lnTo>
                    <a:pt x="216000" y="90000"/>
                  </a:lnTo>
                  <a:lnTo>
                    <a:pt x="144005" y="90000"/>
                  </a:lnTo>
                  <a:lnTo>
                    <a:pt x="144005" y="216000"/>
                  </a:lnTo>
                  <a:lnTo>
                    <a:pt x="71995" y="216000"/>
                  </a:lnTo>
                  <a:lnTo>
                    <a:pt x="71995" y="900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193F71"/>
                  </a:solidFill>
                  <a:prstDash val="solid"/>
                  <a:headEnd type="none" w="med" len="med"/>
                  <a:tailEnd type="triangle" w="med" len="med"/>
                </a14:hiddenLine>
              </a:ext>
            </a:extLst>
          </p:spPr>
          <p:txBody>
            <a:bodyPr rtlCol="0" anchor="ctr">
              <a:noAutofit/>
            </a:bodyPr>
            <a:lstStyle/>
            <a:p>
              <a:pPr algn="ctr" defTabSz="736294">
                <a:defRPr/>
              </a:pPr>
              <a:endParaRPr lang="en-US" sz="1600" kern="0" dirty="0">
                <a:solidFill>
                  <a:srgbClr val="4D4D4D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8" name="Textbox">
            <a:extLst>
              <a:ext uri="{FF2B5EF4-FFF2-40B4-BE49-F238E27FC236}">
                <a16:creationId xmlns:a16="http://schemas.microsoft.com/office/drawing/2014/main" id="{1C322505-C663-7617-005F-ECC11B96300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8100504" y="3533809"/>
            <a:ext cx="1476164" cy="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b="1" dirty="0"/>
              <a:t>€339.20 Billion</a:t>
            </a:r>
            <a:br>
              <a:rPr lang="en-US" dirty="0"/>
            </a:br>
            <a:r>
              <a:rPr lang="en-US" dirty="0"/>
              <a:t>Revenue (2027)</a:t>
            </a:r>
          </a:p>
        </p:txBody>
      </p:sp>
      <p:sp>
        <p:nvSpPr>
          <p:cNvPr id="49" name="Textbox">
            <a:extLst>
              <a:ext uri="{FF2B5EF4-FFF2-40B4-BE49-F238E27FC236}">
                <a16:creationId xmlns:a16="http://schemas.microsoft.com/office/drawing/2014/main" id="{F364EADA-94E2-7CAD-21BA-D5A801AB4DAA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408316" y="3636131"/>
            <a:ext cx="1116124" cy="4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 algn="ctr">
              <a:buNone/>
            </a:pPr>
            <a:r>
              <a:rPr lang="en-US" sz="1200" b="1" dirty="0"/>
              <a:t>8.76%</a:t>
            </a:r>
            <a:br>
              <a:rPr lang="en-US" sz="1200" b="1" dirty="0"/>
            </a:br>
            <a:r>
              <a:rPr lang="en-US" sz="1200" dirty="0"/>
              <a:t>CAGR</a:t>
            </a:r>
            <a:r>
              <a:rPr lang="en-US" sz="1200" baseline="30000" dirty="0"/>
              <a:t>1</a:t>
            </a:r>
            <a:r>
              <a:rPr lang="en-US" sz="1200" b="1" dirty="0"/>
              <a:t> </a:t>
            </a:r>
            <a:r>
              <a:rPr lang="en-US" sz="1200" dirty="0"/>
              <a:t>p.a.</a:t>
            </a:r>
          </a:p>
        </p:txBody>
      </p:sp>
      <p:grpSp>
        <p:nvGrpSpPr>
          <p:cNvPr id="50" name="easyIcon">
            <a:extLst>
              <a:ext uri="{FF2B5EF4-FFF2-40B4-BE49-F238E27FC236}">
                <a16:creationId xmlns:a16="http://schemas.microsoft.com/office/drawing/2014/main" id="{2829E90C-64AF-28E2-FE7F-3A566C2FB747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7380424" y="4608319"/>
            <a:ext cx="720000" cy="720000"/>
            <a:chOff x="5520242" y="2100487"/>
            <a:chExt cx="1524000" cy="1524000"/>
          </a:xfrm>
        </p:grpSpPr>
        <p:sp>
          <p:nvSpPr>
            <p:cNvPr id="51" name="backgroundFixed">
              <a:extLst>
                <a:ext uri="{FF2B5EF4-FFF2-40B4-BE49-F238E27FC236}">
                  <a16:creationId xmlns:a16="http://schemas.microsoft.com/office/drawing/2014/main" id="{4F8B90F9-3C1F-CE46-CBBC-6648D4F0640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20242" y="2100487"/>
              <a:ext cx="1524000" cy="1524000"/>
            </a:xfrm>
            <a:prstGeom prst="ellipse">
              <a:avLst/>
            </a:prstGeom>
            <a:solidFill>
              <a:srgbClr val="1446EB"/>
            </a:solidFill>
            <a:ln w="6350" cap="flat" cmpd="sng" algn="ctr">
              <a:solidFill>
                <a:srgbClr val="1446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52" name="Vector">
              <a:extLst>
                <a:ext uri="{FF2B5EF4-FFF2-40B4-BE49-F238E27FC236}">
                  <a16:creationId xmlns:a16="http://schemas.microsoft.com/office/drawing/2014/main" id="{D37842F0-1846-8EC3-19DB-326D4306B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 bwMode="gray">
            <a:xfrm>
              <a:off x="5520242" y="2100487"/>
              <a:ext cx="1524000" cy="1524000"/>
            </a:xfrm>
            <a:prstGeom prst="rect">
              <a:avLst/>
            </a:prstGeom>
          </p:spPr>
        </p:pic>
      </p:grpSp>
      <p:sp>
        <p:nvSpPr>
          <p:cNvPr id="53" name="Textbox">
            <a:extLst>
              <a:ext uri="{FF2B5EF4-FFF2-40B4-BE49-F238E27FC236}">
                <a16:creationId xmlns:a16="http://schemas.microsoft.com/office/drawing/2014/main" id="{0C9B8A99-E4A7-36A2-E03E-C2DB450DA793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8244520" y="4764575"/>
            <a:ext cx="1476164" cy="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1A54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0" indent="0" algn="l" defTabSz="863995" rtl="0" eaLnBrk="1" latinLnBrk="0" hangingPunct="1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1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1pPr>
            <a:lvl2pPr marL="0" indent="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2pPr>
            <a:lvl3pPr marL="180000" indent="-179388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3pPr>
            <a:lvl4pPr marL="36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4pPr>
            <a:lvl5pPr marL="540000" indent="-180000" algn="l" defTabSz="863995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600" b="0" i="0" kern="1200">
                <a:solidFill>
                  <a:srgbClr val="001A54"/>
                </a:solidFill>
                <a:latin typeface="+mn-lt"/>
                <a:ea typeface="Aktiv Grotesk" panose="020B0504020202020204" pitchFamily="34" charset="0"/>
                <a:cs typeface="Arial" panose="020B0604020202020204" pitchFamily="34" charset="0"/>
              </a:defRPr>
            </a:lvl5pPr>
            <a:lvl6pPr marL="2375986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84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81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79" indent="-215998" algn="l" defTabSz="86399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2" indent="0">
              <a:buNone/>
            </a:pPr>
            <a:r>
              <a:rPr lang="en-US" b="1" dirty="0"/>
              <a:t>€119.50 </a:t>
            </a:r>
            <a:br>
              <a:rPr lang="en-US" dirty="0"/>
            </a:br>
            <a:r>
              <a:rPr lang="en-US" dirty="0"/>
              <a:t>ARPU</a:t>
            </a:r>
            <a:r>
              <a:rPr lang="en-US" baseline="30000" dirty="0"/>
              <a:t>2</a:t>
            </a:r>
            <a:r>
              <a:rPr lang="en-US" dirty="0"/>
              <a:t> (2024)</a:t>
            </a:r>
          </a:p>
        </p:txBody>
      </p:sp>
      <p:grpSp>
        <p:nvGrpSpPr>
          <p:cNvPr id="72" name="easyIcon">
            <a:extLst>
              <a:ext uri="{FF2B5EF4-FFF2-40B4-BE49-F238E27FC236}">
                <a16:creationId xmlns:a16="http://schemas.microsoft.com/office/drawing/2014/main" id="{B1C4FF6B-43AB-9008-16D7-B1DA8E3B4129}"/>
              </a:ext>
            </a:extLst>
          </p:cNvPr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6696428" y="1836011"/>
            <a:ext cx="720000" cy="720000"/>
            <a:chOff x="1618308" y="1317369"/>
            <a:chExt cx="720000" cy="720000"/>
          </a:xfrm>
        </p:grpSpPr>
        <p:sp>
          <p:nvSpPr>
            <p:cNvPr id="73" name="backgroundFixed">
              <a:extLst>
                <a:ext uri="{FF2B5EF4-FFF2-40B4-BE49-F238E27FC236}">
                  <a16:creationId xmlns:a16="http://schemas.microsoft.com/office/drawing/2014/main" id="{89DDB49D-6112-3DCC-FC05-7BD0809DF50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618308" y="1317369"/>
              <a:ext cx="720000" cy="720000"/>
            </a:xfrm>
            <a:prstGeom prst="ellipse">
              <a:avLst/>
            </a:prstGeom>
            <a:solidFill>
              <a:srgbClr val="1446EB"/>
            </a:solidFill>
            <a:ln w="6350" cap="flat" cmpd="sng" algn="ctr">
              <a:solidFill>
                <a:srgbClr val="1446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74" name="Vector">
              <a:extLst>
                <a:ext uri="{FF2B5EF4-FFF2-40B4-BE49-F238E27FC236}">
                  <a16:creationId xmlns:a16="http://schemas.microsoft.com/office/drawing/2014/main" id="{32253E28-C42E-D442-2BE4-BF7B39B78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618308" y="1317369"/>
              <a:ext cx="720000" cy="720000"/>
            </a:xfrm>
            <a:prstGeom prst="rect">
              <a:avLst/>
            </a:prstGeom>
          </p:spPr>
        </p:pic>
      </p:grpSp>
      <p:grpSp>
        <p:nvGrpSpPr>
          <p:cNvPr id="99" name="easyIcon">
            <a:extLst>
              <a:ext uri="{FF2B5EF4-FFF2-40B4-BE49-F238E27FC236}">
                <a16:creationId xmlns:a16="http://schemas.microsoft.com/office/drawing/2014/main" id="{6B526B35-A7E3-4983-FC4E-8196BD433D34}"/>
              </a:ext>
            </a:extLst>
          </p:cNvPr>
          <p:cNvGrpSpPr>
            <a:grpSpLocks noChangeAspect="1"/>
          </p:cNvGrpSpPr>
          <p:nvPr>
            <p:custDataLst>
              <p:tags r:id="rId11"/>
            </p:custDataLst>
          </p:nvPr>
        </p:nvGrpSpPr>
        <p:grpSpPr>
          <a:xfrm>
            <a:off x="6192292" y="1483022"/>
            <a:ext cx="720000" cy="720000"/>
            <a:chOff x="2079428" y="1303000"/>
            <a:chExt cx="822960" cy="822960"/>
          </a:xfrm>
        </p:grpSpPr>
        <p:sp>
          <p:nvSpPr>
            <p:cNvPr id="100" name="backgroundFixed">
              <a:extLst>
                <a:ext uri="{FF2B5EF4-FFF2-40B4-BE49-F238E27FC236}">
                  <a16:creationId xmlns:a16="http://schemas.microsoft.com/office/drawing/2014/main" id="{0DC20EDE-97F6-D5F2-A03E-D15A402B9DC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2079428" y="1303000"/>
              <a:ext cx="822960" cy="822960"/>
            </a:xfrm>
            <a:prstGeom prst="ellipse">
              <a:avLst/>
            </a:prstGeom>
            <a:solidFill>
              <a:srgbClr val="1446EB"/>
            </a:solidFill>
            <a:ln w="6350" cap="flat" cmpd="sng" algn="ctr">
              <a:solidFill>
                <a:srgbClr val="1446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1" name="Vector">
              <a:extLst>
                <a:ext uri="{FF2B5EF4-FFF2-40B4-BE49-F238E27FC236}">
                  <a16:creationId xmlns:a16="http://schemas.microsoft.com/office/drawing/2014/main" id="{A60945B5-250E-EF38-9CFC-9F65B67A5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 bwMode="gray">
            <a:xfrm>
              <a:off x="2079428" y="1303000"/>
              <a:ext cx="822960" cy="822960"/>
            </a:xfrm>
            <a:prstGeom prst="rect">
              <a:avLst/>
            </a:prstGeom>
          </p:spPr>
        </p:pic>
      </p:grpSp>
      <p:grpSp>
        <p:nvGrpSpPr>
          <p:cNvPr id="87" name="easyIcon">
            <a:extLst>
              <a:ext uri="{FF2B5EF4-FFF2-40B4-BE49-F238E27FC236}">
                <a16:creationId xmlns:a16="http://schemas.microsoft.com/office/drawing/2014/main" id="{DEB64CCF-2BFA-F989-AFBF-A1DED68ED69D}"/>
              </a:ext>
            </a:extLst>
          </p:cNvPr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7829426" y="4608239"/>
            <a:ext cx="372741" cy="372741"/>
            <a:chOff x="575668" y="2158868"/>
            <a:chExt cx="721100" cy="721100"/>
          </a:xfrm>
        </p:grpSpPr>
        <p:sp>
          <p:nvSpPr>
            <p:cNvPr id="88" name="backgroundFixed">
              <a:extLst>
                <a:ext uri="{FF2B5EF4-FFF2-40B4-BE49-F238E27FC236}">
                  <a16:creationId xmlns:a16="http://schemas.microsoft.com/office/drawing/2014/main" id="{CEF18299-9ED6-4F59-0A3E-CB781E543DD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75668" y="2158868"/>
              <a:ext cx="721100" cy="721100"/>
            </a:xfrm>
            <a:prstGeom prst="ellipse">
              <a:avLst/>
            </a:prstGeom>
            <a:solidFill>
              <a:srgbClr val="1446EB"/>
            </a:solidFill>
            <a:ln w="6350" cap="flat" cmpd="sng" algn="ctr">
              <a:solidFill>
                <a:srgbClr val="1446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89" name="Vector">
              <a:extLst>
                <a:ext uri="{FF2B5EF4-FFF2-40B4-BE49-F238E27FC236}">
                  <a16:creationId xmlns:a16="http://schemas.microsoft.com/office/drawing/2014/main" id="{5EFE4B66-B8BD-C51A-E0D8-EA093D1CB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 bwMode="gray">
            <a:xfrm>
              <a:off x="575668" y="2158868"/>
              <a:ext cx="721100" cy="721100"/>
            </a:xfrm>
            <a:prstGeom prst="rect">
              <a:avLst/>
            </a:prstGeom>
          </p:spPr>
        </p:pic>
      </p:grpSp>
      <p:grpSp>
        <p:nvGrpSpPr>
          <p:cNvPr id="96" name="easyIcon">
            <a:extLst>
              <a:ext uri="{FF2B5EF4-FFF2-40B4-BE49-F238E27FC236}">
                <a16:creationId xmlns:a16="http://schemas.microsoft.com/office/drawing/2014/main" id="{21E54450-BD32-C217-F40D-7DB391200BB1}"/>
              </a:ext>
            </a:extLst>
          </p:cNvPr>
          <p:cNvGrpSpPr>
            <a:grpSpLocks noChangeAspect="1"/>
          </p:cNvGrpSpPr>
          <p:nvPr>
            <p:custDataLst>
              <p:tags r:id="rId13"/>
            </p:custDataLst>
          </p:nvPr>
        </p:nvGrpSpPr>
        <p:grpSpPr>
          <a:xfrm>
            <a:off x="7759514" y="2680583"/>
            <a:ext cx="372741" cy="372741"/>
            <a:chOff x="575668" y="2158868"/>
            <a:chExt cx="721100" cy="721100"/>
          </a:xfrm>
        </p:grpSpPr>
        <p:sp>
          <p:nvSpPr>
            <p:cNvPr id="97" name="backgroundFixed">
              <a:extLst>
                <a:ext uri="{FF2B5EF4-FFF2-40B4-BE49-F238E27FC236}">
                  <a16:creationId xmlns:a16="http://schemas.microsoft.com/office/drawing/2014/main" id="{B2D38FCA-A83A-6C4B-257B-AEAB3EA9493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75668" y="2158868"/>
              <a:ext cx="721100" cy="721100"/>
            </a:xfrm>
            <a:prstGeom prst="ellipse">
              <a:avLst/>
            </a:prstGeom>
            <a:solidFill>
              <a:srgbClr val="1446EB"/>
            </a:solidFill>
            <a:ln w="6350" cap="flat" cmpd="sng" algn="ctr">
              <a:solidFill>
                <a:srgbClr val="1446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98" name="Vector">
              <a:extLst>
                <a:ext uri="{FF2B5EF4-FFF2-40B4-BE49-F238E27FC236}">
                  <a16:creationId xmlns:a16="http://schemas.microsoft.com/office/drawing/2014/main" id="{EDB93F00-8D7A-D39E-A2DE-8B6D20202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 bwMode="gray">
            <a:xfrm>
              <a:off x="575668" y="2158868"/>
              <a:ext cx="721100" cy="721100"/>
            </a:xfrm>
            <a:prstGeom prst="rect">
              <a:avLst/>
            </a:prstGeom>
          </p:spPr>
        </p:pic>
      </p:grpSp>
      <p:grpSp>
        <p:nvGrpSpPr>
          <p:cNvPr id="102" name="easyIcon">
            <a:extLst>
              <a:ext uri="{FF2B5EF4-FFF2-40B4-BE49-F238E27FC236}">
                <a16:creationId xmlns:a16="http://schemas.microsoft.com/office/drawing/2014/main" id="{393C6163-DA27-CC00-CED1-DC7833A01441}"/>
              </a:ext>
            </a:extLst>
          </p:cNvPr>
          <p:cNvGrpSpPr>
            <a:grpSpLocks noChangeAspect="1"/>
          </p:cNvGrpSpPr>
          <p:nvPr>
            <p:custDataLst>
              <p:tags r:id="rId14"/>
            </p:custDataLst>
          </p:nvPr>
        </p:nvGrpSpPr>
        <p:grpSpPr>
          <a:xfrm>
            <a:off x="9792692" y="1475891"/>
            <a:ext cx="720000" cy="720000"/>
            <a:chOff x="1767275" y="1742989"/>
            <a:chExt cx="548981" cy="548981"/>
          </a:xfrm>
        </p:grpSpPr>
        <p:sp>
          <p:nvSpPr>
            <p:cNvPr id="103" name="backgroundFixed">
              <a:extLst>
                <a:ext uri="{FF2B5EF4-FFF2-40B4-BE49-F238E27FC236}">
                  <a16:creationId xmlns:a16="http://schemas.microsoft.com/office/drawing/2014/main" id="{266D4D7E-7A45-4CB0-8A83-1858FFB07D6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767275" y="1742989"/>
              <a:ext cx="548981" cy="548981"/>
            </a:xfrm>
            <a:prstGeom prst="ellipse">
              <a:avLst/>
            </a:prstGeom>
            <a:solidFill>
              <a:srgbClr val="1446EB"/>
            </a:solidFill>
            <a:ln w="6350" cap="flat" cmpd="sng" algn="ctr">
              <a:solidFill>
                <a:srgbClr val="1446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4" name="Vector">
              <a:extLst>
                <a:ext uri="{FF2B5EF4-FFF2-40B4-BE49-F238E27FC236}">
                  <a16:creationId xmlns:a16="http://schemas.microsoft.com/office/drawing/2014/main" id="{1D376369-191D-6FF4-A97C-00F37481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 bwMode="gray">
            <a:xfrm>
              <a:off x="1767275" y="1742989"/>
              <a:ext cx="548981" cy="548981"/>
            </a:xfrm>
            <a:prstGeom prst="rect">
              <a:avLst/>
            </a:prstGeom>
          </p:spPr>
        </p:pic>
      </p:grpSp>
      <p:grpSp>
        <p:nvGrpSpPr>
          <p:cNvPr id="105" name="easyIcon">
            <a:extLst>
              <a:ext uri="{FF2B5EF4-FFF2-40B4-BE49-F238E27FC236}">
                <a16:creationId xmlns:a16="http://schemas.microsoft.com/office/drawing/2014/main" id="{844E4AB5-848D-B1A1-9783-3B8D2AE82965}"/>
              </a:ext>
            </a:extLst>
          </p:cNvPr>
          <p:cNvGrpSpPr>
            <a:grpSpLocks noChangeAspect="1"/>
          </p:cNvGrpSpPr>
          <p:nvPr>
            <p:custDataLst>
              <p:tags r:id="rId15"/>
            </p:custDataLst>
          </p:nvPr>
        </p:nvGrpSpPr>
        <p:grpSpPr>
          <a:xfrm>
            <a:off x="9324640" y="1836011"/>
            <a:ext cx="720000" cy="720000"/>
            <a:chOff x="9725027" y="840525"/>
            <a:chExt cx="1524000" cy="1524000"/>
          </a:xfrm>
        </p:grpSpPr>
        <p:sp>
          <p:nvSpPr>
            <p:cNvPr id="106" name="backgroundFixed">
              <a:extLst>
                <a:ext uri="{FF2B5EF4-FFF2-40B4-BE49-F238E27FC236}">
                  <a16:creationId xmlns:a16="http://schemas.microsoft.com/office/drawing/2014/main" id="{B713B0ED-A769-AD89-7A5C-4FFEBB6465F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725027" y="840525"/>
              <a:ext cx="1524000" cy="1524000"/>
            </a:xfrm>
            <a:prstGeom prst="ellipse">
              <a:avLst/>
            </a:prstGeom>
            <a:solidFill>
              <a:srgbClr val="1446EB"/>
            </a:solidFill>
            <a:ln w="6350" cap="flat" cmpd="sng" algn="ctr">
              <a:solidFill>
                <a:srgbClr val="1446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7" name="Vector">
              <a:extLst>
                <a:ext uri="{FF2B5EF4-FFF2-40B4-BE49-F238E27FC236}">
                  <a16:creationId xmlns:a16="http://schemas.microsoft.com/office/drawing/2014/main" id="{8AEF86F4-CFD2-832E-0C0F-2AF9A8FEF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 bwMode="gray">
            <a:xfrm>
              <a:off x="9725027" y="840525"/>
              <a:ext cx="1524000" cy="1524000"/>
            </a:xfrm>
            <a:prstGeom prst="rect">
              <a:avLst/>
            </a:prstGeom>
          </p:spPr>
        </p:pic>
      </p:grpSp>
      <p:grpSp>
        <p:nvGrpSpPr>
          <p:cNvPr id="111" name="Rahmen">
            <a:extLst>
              <a:ext uri="{FF2B5EF4-FFF2-40B4-BE49-F238E27FC236}">
                <a16:creationId xmlns:a16="http://schemas.microsoft.com/office/drawing/2014/main" id="{3AAFBAC7-E117-274F-E0AC-0970FC46073C}"/>
              </a:ext>
            </a:extLst>
          </p:cNvPr>
          <p:cNvGrpSpPr/>
          <p:nvPr/>
        </p:nvGrpSpPr>
        <p:grpSpPr>
          <a:xfrm>
            <a:off x="5940425" y="1295400"/>
            <a:ext cx="5040313" cy="4392959"/>
            <a:chOff x="3836876" y="2564904"/>
            <a:chExt cx="576064" cy="576064"/>
          </a:xfrm>
        </p:grpSpPr>
        <p:cxnSp>
          <p:nvCxnSpPr>
            <p:cNvPr id="112" name="Rahmen">
              <a:extLst>
                <a:ext uri="{FF2B5EF4-FFF2-40B4-BE49-F238E27FC236}">
                  <a16:creationId xmlns:a16="http://schemas.microsoft.com/office/drawing/2014/main" id="{B55B1D7E-7950-5A4C-5148-D85D763A8B60}"/>
                </a:ext>
              </a:extLst>
            </p:cNvPr>
            <p:cNvCxnSpPr/>
            <p:nvPr>
              <p:custDataLst>
                <p:tags r:id="rId17"/>
              </p:custDataLst>
            </p:nvPr>
          </p:nvCxnSpPr>
          <p:spPr>
            <a:xfrm>
              <a:off x="3836876" y="2564904"/>
              <a:ext cx="576064" cy="0"/>
            </a:xfrm>
            <a:prstGeom prst="line">
              <a:avLst/>
            </a:prstGeom>
            <a:ln w="6350" cmpd="sng">
              <a:solidFill>
                <a:srgbClr val="001A5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ahmen">
              <a:extLst>
                <a:ext uri="{FF2B5EF4-FFF2-40B4-BE49-F238E27FC236}">
                  <a16:creationId xmlns:a16="http://schemas.microsoft.com/office/drawing/2014/main" id="{C3FF9081-DCB6-5A6F-C189-AD10DF71EA8B}"/>
                </a:ext>
              </a:extLst>
            </p:cNvPr>
            <p:cNvCxnSpPr/>
            <p:nvPr>
              <p:custDataLst>
                <p:tags r:id="rId18"/>
              </p:custDataLst>
            </p:nvPr>
          </p:nvCxnSpPr>
          <p:spPr>
            <a:xfrm>
              <a:off x="3836876" y="3140968"/>
              <a:ext cx="576064" cy="0"/>
            </a:xfrm>
            <a:prstGeom prst="line">
              <a:avLst/>
            </a:prstGeom>
            <a:ln w="6350" cmpd="sng">
              <a:solidFill>
                <a:srgbClr val="001A5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8" name="Diagramm 137">
            <a:extLst>
              <a:ext uri="{FF2B5EF4-FFF2-40B4-BE49-F238E27FC236}">
                <a16:creationId xmlns:a16="http://schemas.microsoft.com/office/drawing/2014/main" id="{2A416A24-604A-BBB5-CEB9-DE9EB6A0C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902711"/>
              </p:ext>
            </p:extLst>
          </p:nvPr>
        </p:nvGraphicFramePr>
        <p:xfrm>
          <a:off x="431652" y="1799927"/>
          <a:ext cx="4716524" cy="323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3"/>
          </a:graphicData>
        </a:graphic>
      </p:graphicFrame>
      <p:sp>
        <p:nvSpPr>
          <p:cNvPr id="6" name="Rahmen">
            <a:extLst>
              <a:ext uri="{FF2B5EF4-FFF2-40B4-BE49-F238E27FC236}">
                <a16:creationId xmlns:a16="http://schemas.microsoft.com/office/drawing/2014/main" id="{B7EAB37B-8393-85A2-87F1-DA0D611B73A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960044" y="2159967"/>
            <a:ext cx="1800994" cy="144016"/>
          </a:xfrm>
          <a:custGeom>
            <a:avLst/>
            <a:gdLst>
              <a:gd name="connsiteX0" fmla="*/ 0 w 347662"/>
              <a:gd name="connsiteY0" fmla="*/ 128587 h 128587"/>
              <a:gd name="connsiteX1" fmla="*/ 0 w 347662"/>
              <a:gd name="connsiteY1" fmla="*/ 0 h 128587"/>
              <a:gd name="connsiteX2" fmla="*/ 347662 w 347662"/>
              <a:gd name="connsiteY2" fmla="*/ 0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662" h="128587">
                <a:moveTo>
                  <a:pt x="0" y="128587"/>
                </a:moveTo>
                <a:lnTo>
                  <a:pt x="0" y="0"/>
                </a:lnTo>
                <a:lnTo>
                  <a:pt x="347662" y="0"/>
                </a:lnTo>
              </a:path>
            </a:pathLst>
          </a:custGeom>
          <a:noFill/>
          <a:ln w="6350" cmpd="sng">
            <a:solidFill>
              <a:srgbClr val="001A5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028F6B-FCF4-70CD-2878-56755D6CC3E8}"/>
              </a:ext>
            </a:extLst>
          </p:cNvPr>
          <p:cNvSpPr/>
          <p:nvPr/>
        </p:nvSpPr>
        <p:spPr>
          <a:xfrm>
            <a:off x="3383980" y="2303983"/>
            <a:ext cx="1152128" cy="2376264"/>
          </a:xfrm>
          <a:prstGeom prst="rect">
            <a:avLst/>
          </a:prstGeom>
          <a:noFill/>
          <a:ln w="57150">
            <a:solidFill>
              <a:srgbClr val="144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US" sz="1600" dirty="0" err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28AE9B-D8E1-B51F-F175-2D2D06C312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3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AA7D4377-EB53-4F7B-BAA3-1931CE3F3B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6C64DF7B-1299-4430-8C2B-55C18EF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06050"/>
            <a:ext cx="10440988" cy="2662825"/>
          </a:xfrm>
        </p:spPr>
        <p:txBody>
          <a:bodyPr/>
          <a:lstStyle/>
          <a:p>
            <a:r>
              <a:rPr lang="en-US" dirty="0">
                <a:solidFill>
                  <a:srgbClr val="FF73F9"/>
                </a:solidFill>
              </a:rPr>
              <a:t>The vision: </a:t>
            </a:r>
            <a:br>
              <a:rPr lang="en-US" dirty="0">
                <a:solidFill>
                  <a:srgbClr val="FF73F9"/>
                </a:solidFill>
              </a:rPr>
            </a:br>
            <a:r>
              <a:rPr lang="en-US" dirty="0">
                <a:solidFill>
                  <a:srgbClr val="FF73F9"/>
                </a:solidFill>
              </a:rPr>
              <a:t>Make the SDV fun to use </a:t>
            </a:r>
            <a:br>
              <a:rPr lang="en-US" dirty="0">
                <a:solidFill>
                  <a:srgbClr val="FF73F9"/>
                </a:solidFill>
              </a:rPr>
            </a:br>
            <a:r>
              <a:rPr lang="en-US" dirty="0">
                <a:solidFill>
                  <a:srgbClr val="FF73F9"/>
                </a:solidFill>
              </a:rPr>
              <a:t>for the passengers as well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D58B4-DB43-4B06-ACFF-112EEA3F2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64BB16-6BA0-4940-BEF2-7E66B02F1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148244" y="5868379"/>
            <a:ext cx="976596" cy="5400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3ED4B5-0A30-28B3-66D0-3F902123B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IAV  11/2024  TT-A6  SePt  Status: released, public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ASYMASTER" val="IAV"/>
  <p:tag name="DEFAULTLANGUAGEID" val="1033"/>
  <p:tag name="EASYAUTOFOOTER" val="IAV  11/2024  TT-A6  SePt  Status: released, publ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5,687"/>
  <p:tag name="TOP" val="488,154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;8.;9."/>
  <p:tag name="CONTACTSLIDE" val="yes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8.;9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0.;11.;11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.;11."/>
  <p:tag name="EASYINFOSET" val="true"/>
  <p:tag name="INITIALS" val="SeP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59.;160.;160.;387.;388.;194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99,99998"/>
  <p:tag name="HOEHE" val="99,99998"/>
  <p:tag name="EASYCOUNT" val=";7.;8.;9.;10.;4.;5.;6.;3.;4.;5.;2.;3.;4.;47.;47.;37.;10.;36.;3.;35.;36.;37.;38."/>
  <p:tag name="TOP" val="235,4035"/>
  <p:tag name="LEFT" val="47,180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3.;3.;3.;5.;6.;3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54.;155.;155.;377.;378.;189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54.;155.;155.;377.;378.;189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77.;178.;178.;501.;502.;250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80.;181.;181.;507.;508.;253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6."/>
  <p:tag name="LEFT" val="44,77599"/>
  <p:tag name="TOP" val="296,134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52,099"/>
  <p:tag name="TOP" val="90,697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52,099"/>
  <p:tag name="TOP" val="90,697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53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50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89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89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;2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94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POSITION" val="yes"/>
  <p:tag name="LEFT" val="365,687"/>
  <p:tag name="TOP" val="498,18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5,687"/>
  <p:tag name="TOP" val="488,154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59.;160.;160.;387.;388.;194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99,99998"/>
  <p:tag name="HOEHE" val="99,99998"/>
  <p:tag name="EASYCOUNT" val=";7.;8.;9.;10.;4.;5.;6.;3.;4.;5.;2.;3.;4.;47.;47.;37.;10.;36.;3.;35.;36.;37.;38."/>
  <p:tag name="TOP" val="235,4035"/>
  <p:tag name="LEFT" val="47,1803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3.;3.;3.;5.;6.;3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84.;728.;729.;362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54.;155.;155.;377.;378.;189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54.;155.;155.;377.;378.;189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77.;178.;178.;501.;502.;250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180.;181.;181.;507.;508.;253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6."/>
  <p:tag name="LEFT" val="44,77599"/>
  <p:tag name="TOP" val="296,134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52,099"/>
  <p:tag name="TOP" val="90,697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52,099"/>
  <p:tag name="TOP" val="90,697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53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50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89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89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62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94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6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SHAPE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1."/>
  <p:tag name="TOP" val="412,8516"/>
  <p:tag name="LEFT" val="69,2966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SHAPE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  <p:tag name="TOP" val="113,3769"/>
  <p:tag name="LEFT" val="163,006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SHAPE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  <p:tag name="TOP" val="113,3769"/>
  <p:tag name="LEFT" val="163,006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13.;214.;214.;573.;574.;286."/>
  <p:tag name="ICONSECONDCOL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86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9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1."/>
  <p:tag name="TOP" val="412,8516"/>
  <p:tag name="LEFT" val="69,2966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SHAPE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  <p:tag name="TOP" val="113,3769"/>
  <p:tag name="LEFT" val="163,006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  <p:tag name="TOP" val="113,3769"/>
  <p:tag name="LEFT" val="163,006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SECONDCOLOR" val="16777215"/>
  <p:tag name="EASYCOUNT" val=";82.;83.;83.;167.;168.;84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13.;214.;214.;573.;574.;286."/>
  <p:tag name="ICONSECONDCOL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86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84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09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POSITION" val="yes"/>
  <p:tag name="LEFT" val="365,687"/>
  <p:tag name="TOP" val="498,18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3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99,99998"/>
  <p:tag name="HOEHE" val="99,99998"/>
  <p:tag name="EASYCOUNT" val=";11.;12.;7.;6.;5.;54.;54.;44.;43.;59.;60.;61."/>
  <p:tag name="TOP" val="235,4035"/>
  <p:tag name="LEFT" val="211,057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99,99998"/>
  <p:tag name="HOEHE" val="99,99998"/>
  <p:tag name="EASYCOUNT" val=";11.;12.;7.;6.;5.;54.;54.;44.;43.;59.;60.;61."/>
  <p:tag name="TOP" val="235,4035"/>
  <p:tag name="LEFT" val="211,057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99,99998"/>
  <p:tag name="HOEHE" val="99,99998"/>
  <p:tag name="EASYCOUNT" val=";11.;12.;7.;6.;5.;54.;54.;44.;43.;59.;60.;61."/>
  <p:tag name="TOP" val="235,4035"/>
  <p:tag name="LEFT" val="211,057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POSITION" val="yes"/>
  <p:tag name="LEFT" val="365,687"/>
  <p:tag name="TOP" val="498,18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POSITION" val="yes"/>
  <p:tag name="LEFT" val="365,687"/>
  <p:tag name="TOP" val="498,18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POSITION" val="yes"/>
  <p:tag name="LEFT" val="365,687"/>
  <p:tag name="TOP" val="498,181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POSITION" val="yes"/>
  <p:tag name="LEFT" val="365,687"/>
  <p:tag name="TOP" val="498,181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POSITION" val="yes"/>
  <p:tag name="LEFT" val="365,687"/>
  <p:tag name="TOP" val="498,181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POSITION" val="yes"/>
  <p:tag name="LEFT" val="365,687"/>
  <p:tag name="TOP" val="498,18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POSITION" val="yes"/>
  <p:tag name="LEFT" val="365,687"/>
  <p:tag name="TOP" val="498,181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  <p:tag name="LEFT" val="42,5"/>
  <p:tag name="TOP" val="102,036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8."/>
  <p:tag name="TOP" val="170,0382"/>
  <p:tag name="LEFT" val="260,282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5."/>
</p:tagLst>
</file>

<file path=ppt/theme/theme1.xml><?xml version="1.0" encoding="utf-8"?>
<a:theme xmlns:a="http://schemas.openxmlformats.org/drawingml/2006/main" name="IAV">
  <a:themeElements>
    <a:clrScheme name="Benutzerdefiniert 11">
      <a:dk1>
        <a:srgbClr val="001A54"/>
      </a:dk1>
      <a:lt1>
        <a:srgbClr val="FFFFFF"/>
      </a:lt1>
      <a:dk2>
        <a:srgbClr val="041E96"/>
      </a:dk2>
      <a:lt2>
        <a:srgbClr val="FFFFFF"/>
      </a:lt2>
      <a:accent1>
        <a:srgbClr val="52C9FF"/>
      </a:accent1>
      <a:accent2>
        <a:srgbClr val="0091FF"/>
      </a:accent2>
      <a:accent3>
        <a:srgbClr val="1446EB"/>
      </a:accent3>
      <a:accent4>
        <a:srgbClr val="5500B4"/>
      </a:accent4>
      <a:accent5>
        <a:srgbClr val="A200E6"/>
      </a:accent5>
      <a:accent6>
        <a:srgbClr val="DC46F3"/>
      </a:accent6>
      <a:hlink>
        <a:srgbClr val="FF73FF"/>
      </a:hlink>
      <a:folHlink>
        <a:srgbClr val="FF73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44000" tIns="108000" rIns="144000" bIns="144000" rtlCol="0" anchor="t"/>
      <a:lstStyle>
        <a:defPPr algn="l">
          <a:spcBef>
            <a:spcPts val="8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6213" indent="-176213" algn="l">
          <a:lnSpc>
            <a:spcPct val="120000"/>
          </a:lnSpc>
          <a:spcBef>
            <a:spcPts val="8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custClrLst>
    <a:custClr name="B0">
      <a:srgbClr val="001A54"/>
    </a:custClr>
    <a:custClr name="B1">
      <a:srgbClr val="041E96"/>
    </a:custClr>
    <a:custClr name="B2">
      <a:srgbClr val="1446EB"/>
    </a:custClr>
    <a:custClr name="B3">
      <a:srgbClr val="0091FF"/>
    </a:custClr>
    <a:custClr name="B4">
      <a:srgbClr val="52C9FF"/>
    </a:custClr>
    <a:custClr name="B5">
      <a:srgbClr val="96E7FF"/>
    </a:custClr>
    <a:custClr name="B6">
      <a:srgbClr val="D2F5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M1">
      <a:srgbClr val="5500B4"/>
    </a:custClr>
    <a:custClr name="M2">
      <a:srgbClr val="A200E6"/>
    </a:custClr>
    <a:custClr name="M3">
      <a:srgbClr val="DC46F3"/>
    </a:custClr>
    <a:custClr name="M4">
      <a:srgbClr val="FF73FA"/>
    </a:custClr>
    <a:custClr name="M5">
      <a:srgbClr val="FFAFFF"/>
    </a:custClr>
    <a:custClr name="M6">
      <a:srgbClr val="FDDE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Gray (Inactive Content)">
      <a:srgbClr val="CCCCCC"/>
    </a:custClr>
    <a:custClr name="Traffic Light Red">
      <a:srgbClr val="F80000"/>
    </a:custClr>
    <a:custClr name="Traffic Light Yellow">
      <a:srgbClr val="FFD800"/>
    </a:custClr>
    <a:custClr name="Traffic Light Green">
      <a:srgbClr val="80D800"/>
    </a:custClr>
    <a:custClr name="Dark Green">
      <a:srgbClr val="28A000"/>
    </a:custClr>
    <a:custClr name="Orange">
      <a:srgbClr val="FF9000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</a:custClrLst>
  <a:extLst>
    <a:ext uri="{05A4C25C-085E-4340-85A3-A5531E510DB2}">
      <thm15:themeFamily xmlns:thm15="http://schemas.microsoft.com/office/thememl/2012/main" name="211115_IAV_PPT-Vorlage_DE_V02_jrr.pptx" id="{FE86CE97-2B86-47DC-960C-7AC964D0D8BF}" vid="{82D18DCE-96AC-45FE-BE25-B4EEEA6662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IAV">
    <a:dk1>
      <a:srgbClr val="001A54"/>
    </a:dk1>
    <a:lt1>
      <a:srgbClr val="FFFFFF"/>
    </a:lt1>
    <a:dk2>
      <a:srgbClr val="041E96"/>
    </a:dk2>
    <a:lt2>
      <a:srgbClr val="FFFFFF"/>
    </a:lt2>
    <a:accent1>
      <a:srgbClr val="51C9FF"/>
    </a:accent1>
    <a:accent2>
      <a:srgbClr val="0091FF"/>
    </a:accent2>
    <a:accent3>
      <a:srgbClr val="1446EB"/>
    </a:accent3>
    <a:accent4>
      <a:srgbClr val="5500F3"/>
    </a:accent4>
    <a:accent5>
      <a:srgbClr val="A200E6"/>
    </a:accent5>
    <a:accent6>
      <a:srgbClr val="DC46F3"/>
    </a:accent6>
    <a:hlink>
      <a:srgbClr val="FF73FF"/>
    </a:hlink>
    <a:folHlink>
      <a:srgbClr val="FF73FA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IAV">
    <a:dk1>
      <a:srgbClr val="001A54"/>
    </a:dk1>
    <a:lt1>
      <a:srgbClr val="FFFFFF"/>
    </a:lt1>
    <a:dk2>
      <a:srgbClr val="041E96"/>
    </a:dk2>
    <a:lt2>
      <a:srgbClr val="FFFFFF"/>
    </a:lt2>
    <a:accent1>
      <a:srgbClr val="51C9FF"/>
    </a:accent1>
    <a:accent2>
      <a:srgbClr val="0091FF"/>
    </a:accent2>
    <a:accent3>
      <a:srgbClr val="1446EB"/>
    </a:accent3>
    <a:accent4>
      <a:srgbClr val="5500F3"/>
    </a:accent4>
    <a:accent5>
      <a:srgbClr val="A200E6"/>
    </a:accent5>
    <a:accent6>
      <a:srgbClr val="DC46F3"/>
    </a:accent6>
    <a:hlink>
      <a:srgbClr val="FF73FF"/>
    </a:hlink>
    <a:folHlink>
      <a:srgbClr val="FF73FA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118928A2B7EF48913961D044C08128" ma:contentTypeVersion="13" ma:contentTypeDescription="Ein neues Dokument erstellen." ma:contentTypeScope="" ma:versionID="1e55f9b661f40172bd388d24963110b9">
  <xsd:schema xmlns:xsd="http://www.w3.org/2001/XMLSchema" xmlns:xs="http://www.w3.org/2001/XMLSchema" xmlns:p="http://schemas.microsoft.com/office/2006/metadata/properties" xmlns:ns2="09130a7c-92cc-4e34-b8e4-72eee94df1b6" xmlns:ns3="e1e66736-a3dc-482f-b04b-4e407ae1a9cb" targetNamespace="http://schemas.microsoft.com/office/2006/metadata/properties" ma:root="true" ma:fieldsID="c3ccd8b0b397ad92be6571d69600817f" ns2:_="" ns3:_="">
    <xsd:import namespace="09130a7c-92cc-4e34-b8e4-72eee94df1b6"/>
    <xsd:import namespace="e1e66736-a3dc-482f-b04b-4e407ae1a9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30a7c-92cc-4e34-b8e4-72eee94df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66736-a3dc-482f-b04b-4e407ae1a9c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423D9F-D4F6-4722-86F7-B7F1FD487CDF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09130a7c-92cc-4e34-b8e4-72eee94df1b6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1e66736-a3dc-482f-b04b-4e407ae1a9c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0A95B5A-25F6-4920-AD5E-05C87DB74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130a7c-92cc-4e34-b8e4-72eee94df1b6"/>
    <ds:schemaRef ds:uri="e1e66736-a3dc-482f-b04b-4e407ae1a9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F59E95-4674-4DBF-8B86-37F165645A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1168</Words>
  <Application>Microsoft Office PowerPoint</Application>
  <PresentationFormat>Benutzerdefiniert</PresentationFormat>
  <Paragraphs>209</Paragraphs>
  <Slides>21</Slides>
  <Notes>21</Notes>
  <HiddenSlides>1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Wingdings</vt:lpstr>
      <vt:lpstr>IAV</vt:lpstr>
      <vt:lpstr>think-cell Folie</vt:lpstr>
      <vt:lpstr>Make the SDV  even more fun to use  for the passengers</vt:lpstr>
      <vt:lpstr>Every business will be a software business.  Satya Nadella, Chairman and Chief Executive Officer of Microsoft </vt:lpstr>
      <vt:lpstr>PowerPoint-Präsentation</vt:lpstr>
      <vt:lpstr>PowerPoint-Präsentation</vt:lpstr>
      <vt:lpstr>PowerPoint-Präsentation</vt:lpstr>
      <vt:lpstr>PowerPoint-Präsentation</vt:lpstr>
      <vt:lpstr>Business market – video games</vt:lpstr>
      <vt:lpstr>Business market – video games</vt:lpstr>
      <vt:lpstr>The vision:  Make the SDV fun to use  for the passengers as well</vt:lpstr>
      <vt:lpstr>Make the SDV fun to use for the passengers as well</vt:lpstr>
      <vt:lpstr>Make the SDV fun to use for the passengers as well</vt:lpstr>
      <vt:lpstr>Make the SDV fun to use for the passengers as well</vt:lpstr>
      <vt:lpstr>Make the SDV fun to use for the passengers as well</vt:lpstr>
      <vt:lpstr>Tech Stack | Architecture</vt:lpstr>
      <vt:lpstr>Incredients</vt:lpstr>
      <vt:lpstr>Solution architecture</vt:lpstr>
      <vt:lpstr>Demo time!</vt:lpstr>
      <vt:lpstr>Hier steht eine kurze Überschrift</vt:lpstr>
      <vt:lpstr>Thank you  very much!  Any  questions?</vt:lpstr>
      <vt:lpstr>Contact</vt:lpstr>
      <vt:lpstr>Control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Vorlage für IAV-Präsentationen</dc:title>
  <dc:creator>Probst, Dr. Sebastian (TT-A65)</dc:creator>
  <cp:lastModifiedBy>Probst, Dr. Sebastian (TT-A65)</cp:lastModifiedBy>
  <cp:revision>77</cp:revision>
  <cp:lastPrinted>2020-08-14T12:42:29Z</cp:lastPrinted>
  <dcterms:created xsi:type="dcterms:W3CDTF">2021-11-15T12:53:26Z</dcterms:created>
  <dcterms:modified xsi:type="dcterms:W3CDTF">2024-11-22T00:05:06Z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0x010100EC118928A2B7EF48913961D044C08128</vt:lpwstr>
  </property>
  <property fmtid="{D5CDD505-2E9C-101B-9397-08002B2CF9AE}" pid="3" name="MSIP_Label_eda87506-7fda-481d-a14b-4a8fe5add330_Enabled">
    <vt:lpwstr>true</vt:lpwstr>
  </property>
  <property fmtid="{D5CDD505-2E9C-101B-9397-08002B2CF9AE}" pid="4" name="MSIP_Label_eda87506-7fda-481d-a14b-4a8fe5add330_SetDate">
    <vt:lpwstr>2021-11-08T12:19:10Z</vt:lpwstr>
  </property>
  <property fmtid="{D5CDD505-2E9C-101B-9397-08002B2CF9AE}" pid="5" name="MSIP_Label_eda87506-7fda-481d-a14b-4a8fe5add330_Method">
    <vt:lpwstr>Standard</vt:lpwstr>
  </property>
  <property fmtid="{D5CDD505-2E9C-101B-9397-08002B2CF9AE}" pid="6" name="MSIP_Label_eda87506-7fda-481d-a14b-4a8fe5add330_Name">
    <vt:lpwstr>internal</vt:lpwstr>
  </property>
  <property fmtid="{D5CDD505-2E9C-101B-9397-08002B2CF9AE}" pid="7" name="MSIP_Label_eda87506-7fda-481d-a14b-4a8fe5add330_SiteId">
    <vt:lpwstr>cd726fc8-636c-4794-8425-41f9d8b0d7d5</vt:lpwstr>
  </property>
  <property fmtid="{D5CDD505-2E9C-101B-9397-08002B2CF9AE}" pid="8" name="MSIP_Label_eda87506-7fda-481d-a14b-4a8fe5add330_ActionId">
    <vt:lpwstr>f2fe046f-84d0-4a87-9c4f-badbea6e297f</vt:lpwstr>
  </property>
  <property fmtid="{D5CDD505-2E9C-101B-9397-08002B2CF9AE}" pid="9" name="MSIP_Label_eda87506-7fda-481d-a14b-4a8fe5add330_ContentBits">
    <vt:lpwstr>0</vt:lpwstr>
  </property>
</Properties>
</file>